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56" r:id="rId2"/>
    <p:sldId id="257" r:id="rId3"/>
    <p:sldId id="295" r:id="rId4"/>
    <p:sldId id="258" r:id="rId5"/>
    <p:sldId id="259" r:id="rId6"/>
    <p:sldId id="260" r:id="rId7"/>
    <p:sldId id="261" r:id="rId8"/>
    <p:sldId id="296" r:id="rId9"/>
    <p:sldId id="262" r:id="rId10"/>
    <p:sldId id="298" r:id="rId11"/>
    <p:sldId id="297" r:id="rId12"/>
    <p:sldId id="263" r:id="rId13"/>
    <p:sldId id="264" r:id="rId14"/>
    <p:sldId id="266" r:id="rId15"/>
    <p:sldId id="268" r:id="rId16"/>
    <p:sldId id="383" r:id="rId17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49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95577A-3C87-460A-980A-353BD8563E7D}" type="datetimeFigureOut">
              <a:rPr lang="ru-RU" smtClean="0"/>
              <a:pPr/>
              <a:t>11.01.2016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708046-31BE-45C6-B5B7-6D34C0B9AA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B1C5-4912-4587-9E5D-21641819CB7F}" type="datetimeFigureOut">
              <a:rPr lang="ru-RU" smtClean="0"/>
              <a:pPr/>
              <a:t>11.01.2016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AA09E-A982-44BB-8176-61EE9EFA97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B1C5-4912-4587-9E5D-21641819CB7F}" type="datetimeFigureOut">
              <a:rPr lang="ru-RU" smtClean="0"/>
              <a:pPr/>
              <a:t>11.01.2016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AA09E-A982-44BB-8176-61EE9EFA97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B1C5-4912-4587-9E5D-21641819CB7F}" type="datetimeFigureOut">
              <a:rPr lang="ru-RU" smtClean="0"/>
              <a:pPr/>
              <a:t>11.01.2016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AA09E-A982-44BB-8176-61EE9EFA97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B1C5-4912-4587-9E5D-21641819CB7F}" type="datetimeFigureOut">
              <a:rPr lang="ru-RU" smtClean="0"/>
              <a:pPr/>
              <a:t>11.01.2016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AA09E-A982-44BB-8176-61EE9EFA97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B1C5-4912-4587-9E5D-21641819CB7F}" type="datetimeFigureOut">
              <a:rPr lang="ru-RU" smtClean="0"/>
              <a:pPr/>
              <a:t>11.01.2016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AA09E-A982-44BB-8176-61EE9EFA97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B1C5-4912-4587-9E5D-21641819CB7F}" type="datetimeFigureOut">
              <a:rPr lang="ru-RU" smtClean="0"/>
              <a:pPr/>
              <a:t>11.01.2016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AA09E-A982-44BB-8176-61EE9EFA97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B1C5-4912-4587-9E5D-21641819CB7F}" type="datetimeFigureOut">
              <a:rPr lang="ru-RU" smtClean="0"/>
              <a:pPr/>
              <a:t>11.01.2016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AA09E-A982-44BB-8176-61EE9EFA97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B1C5-4912-4587-9E5D-21641819CB7F}" type="datetimeFigureOut">
              <a:rPr lang="ru-RU" smtClean="0"/>
              <a:pPr/>
              <a:t>11.01.2016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AA09E-A982-44BB-8176-61EE9EFA97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B1C5-4912-4587-9E5D-21641819CB7F}" type="datetimeFigureOut">
              <a:rPr lang="ru-RU" smtClean="0"/>
              <a:pPr/>
              <a:t>11.01.2016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AA09E-A982-44BB-8176-61EE9EFA97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B1C5-4912-4587-9E5D-21641819CB7F}" type="datetimeFigureOut">
              <a:rPr lang="ru-RU" smtClean="0"/>
              <a:pPr/>
              <a:t>11.01.2016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AA09E-A982-44BB-8176-61EE9EFA97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B1C5-4912-4587-9E5D-21641819CB7F}" type="datetimeFigureOut">
              <a:rPr lang="ru-RU" smtClean="0"/>
              <a:pPr/>
              <a:t>11.01.2016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AA09E-A982-44BB-8176-61EE9EFA97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6B1C5-4912-4587-9E5D-21641819CB7F}" type="datetimeFigureOut">
              <a:rPr lang="ru-RU" smtClean="0"/>
              <a:pPr/>
              <a:t>11.01.2016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AA09E-A982-44BB-8176-61EE9EFA97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9"/>
            <a:ext cx="8352928" cy="1224136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>
                <a:latin typeface="Bookman Old Style" pitchFamily="18" charset="0"/>
              </a:rPr>
              <a:t>ТЕХНОЛОГИЯ РЕКОНСТРУКЦИИ ЗДАНИЙ</a:t>
            </a:r>
            <a:endParaRPr lang="ru-RU" i="1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501008"/>
            <a:ext cx="8424936" cy="3140968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Реконструкция жилых зданий старой постройки включает в себя достаточно широкий диапазон возможных мероприятий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: </a:t>
            </a:r>
          </a:p>
          <a:p>
            <a:r>
              <a:rPr lang="ru-RU" b="1" i="1" spc="300" dirty="0" smtClean="0">
                <a:solidFill>
                  <a:srgbClr val="FF0000"/>
                </a:solidFill>
              </a:rPr>
              <a:t>снос</a:t>
            </a:r>
            <a:r>
              <a:rPr lang="ru-RU" b="1" i="1" spc="300" dirty="0">
                <a:solidFill>
                  <a:srgbClr val="FF0000"/>
                </a:solidFill>
              </a:rPr>
              <a:t>, </a:t>
            </a:r>
            <a:endParaRPr lang="ru-RU" b="1" i="1" spc="300" dirty="0" smtClean="0">
              <a:solidFill>
                <a:srgbClr val="FF0000"/>
              </a:solidFill>
            </a:endParaRPr>
          </a:p>
          <a:p>
            <a:r>
              <a:rPr lang="ru-RU" b="1" i="1" spc="300" dirty="0" smtClean="0">
                <a:solidFill>
                  <a:srgbClr val="FF0000"/>
                </a:solidFill>
              </a:rPr>
              <a:t>модернизацию</a:t>
            </a:r>
            <a:r>
              <a:rPr lang="ru-RU" b="1" i="1" spc="300" dirty="0">
                <a:solidFill>
                  <a:srgbClr val="FF0000"/>
                </a:solidFill>
              </a:rPr>
              <a:t>, </a:t>
            </a:r>
            <a:endParaRPr lang="ru-RU" b="1" i="1" spc="300" dirty="0" smtClean="0">
              <a:solidFill>
                <a:srgbClr val="FF0000"/>
              </a:solidFill>
            </a:endParaRPr>
          </a:p>
          <a:p>
            <a:r>
              <a:rPr lang="ru-RU" b="1" i="1" spc="300" dirty="0" smtClean="0">
                <a:solidFill>
                  <a:srgbClr val="FF0000"/>
                </a:solidFill>
              </a:rPr>
              <a:t>встройку</a:t>
            </a:r>
            <a:r>
              <a:rPr lang="ru-RU" b="1" i="1" spc="300" dirty="0">
                <a:solidFill>
                  <a:srgbClr val="FF0000"/>
                </a:solidFill>
              </a:rPr>
              <a:t>, </a:t>
            </a:r>
            <a:endParaRPr lang="ru-RU" b="1" i="1" spc="300" dirty="0" smtClean="0">
              <a:solidFill>
                <a:srgbClr val="FF0000"/>
              </a:solidFill>
            </a:endParaRPr>
          </a:p>
          <a:p>
            <a:r>
              <a:rPr lang="ru-RU" b="1" i="1" spc="300" dirty="0" smtClean="0">
                <a:solidFill>
                  <a:srgbClr val="FF0000"/>
                </a:solidFill>
              </a:rPr>
              <a:t>обстройку</a:t>
            </a:r>
          </a:p>
          <a:p>
            <a:r>
              <a:rPr lang="ru-RU" b="1" i="1" spc="300" dirty="0" smtClean="0">
                <a:solidFill>
                  <a:srgbClr val="FF0000"/>
                </a:solidFill>
              </a:rPr>
              <a:t> </a:t>
            </a:r>
            <a:r>
              <a:rPr lang="ru-RU" b="1" i="1" spc="300" dirty="0">
                <a:solidFill>
                  <a:srgbClr val="FF0000"/>
                </a:solidFill>
              </a:rPr>
              <a:t>и надстройку нескольких этажей. </a:t>
            </a:r>
            <a:endParaRPr lang="ru-RU" b="1" i="1" spc="300" dirty="0" smtClean="0">
              <a:solidFill>
                <a:srgbClr val="FF0000"/>
              </a:solidFill>
            </a:endParaRPr>
          </a:p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Важная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роль при этом отводится обеспечению заданного уровня капитальности и долговечности всех объемов предназначаемого для реконструкции здания.</a:t>
            </a:r>
          </a:p>
          <a:p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39938" name="Picture 2" descr="http://im7-tub-ru.yandex.net/i?id=387718622-41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808"/>
            <a:ext cx="1905000" cy="1428750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39940" name="Picture 4" descr="http://im3-tub-ru.yandex.net/i?id=233320807-20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1700808"/>
            <a:ext cx="1905000" cy="1428750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39942" name="Picture 6" descr="http://im7-tub-ru.yandex.net/i?id=150602524-13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1700808"/>
            <a:ext cx="2000250" cy="1428750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04664"/>
            <a:ext cx="8352928" cy="5976664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16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Обломки зданий сдвигают в сторону бульдозерами или загружают в транспортные средства для удаления с площадки. </a:t>
            </a:r>
          </a:p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Вертикальные части строений для предотвращения разброса обломков по территории площадки следует </a:t>
            </a:r>
            <a:r>
              <a:rPr lang="ru-RU" b="1" i="1" dirty="0" err="1" smtClean="0">
                <a:solidFill>
                  <a:schemeClr val="accent6">
                    <a:lumMod val="50000"/>
                  </a:schemeClr>
                </a:solidFill>
              </a:rPr>
              <a:t>обрушать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 внутрь. </a:t>
            </a:r>
          </a:p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Иногда обрушение осуществляют также и взрывным способом.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620688"/>
            <a:ext cx="7776864" cy="5472608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18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Вертикальные части строений для предотвращения разброса обломков по территории площадки следует </a:t>
            </a:r>
            <a:r>
              <a:rPr lang="ru-RU" b="1" i="1" dirty="0" err="1" smtClean="0">
                <a:solidFill>
                  <a:schemeClr val="accent6">
                    <a:lumMod val="50000"/>
                  </a:schemeClr>
                </a:solidFill>
              </a:rPr>
              <a:t>обрушать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 внутрь. </a:t>
            </a:r>
          </a:p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Иногда обрушение осуществляют также и </a:t>
            </a:r>
            <a:r>
              <a:rPr lang="ru-RU" b="1" i="1" spc="300" dirty="0" smtClean="0">
                <a:solidFill>
                  <a:srgbClr val="FF0000"/>
                </a:solidFill>
              </a:rPr>
              <a:t>взрывным способом.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04664"/>
            <a:ext cx="8064896" cy="6192688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i="1" spc="300" dirty="0" smtClean="0">
                <a:solidFill>
                  <a:srgbClr val="FF0000"/>
                </a:solidFill>
              </a:rPr>
              <a:t>Взрывной способ</a:t>
            </a:r>
            <a:r>
              <a:rPr lang="ru-RU" sz="2800" b="1" i="1" dirty="0" smtClean="0">
                <a:solidFill>
                  <a:srgbClr val="C00000"/>
                </a:solidFill>
              </a:rPr>
              <a:t> позволяет достаточно быстро освободить территорию от результатов взрыва, но при этом вторичным сырьем могут служить не более 30% бывших строительных материалов. </a:t>
            </a:r>
          </a:p>
          <a:p>
            <a:r>
              <a:rPr lang="ru-RU" sz="2800" b="1" i="1" dirty="0" smtClean="0">
                <a:solidFill>
                  <a:srgbClr val="C00000"/>
                </a:solidFill>
              </a:rPr>
              <a:t>Кроме этого к взрыву необходимо подготовить все сносимое здание.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32770" name="Picture 2" descr="http://im5-tub-ru.yandex.net/i?id=491785505-01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3933056"/>
            <a:ext cx="2459732" cy="2232248"/>
          </a:xfrm>
          <a:prstGeom prst="rect">
            <a:avLst/>
          </a:prstGeom>
          <a:noFill/>
        </p:spPr>
      </p:pic>
      <p:pic>
        <p:nvPicPr>
          <p:cNvPr id="32772" name="Picture 4" descr="http://im2-tub-ru.yandex.net/i?id=646698230-25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1" y="3933056"/>
            <a:ext cx="2232248" cy="2232248"/>
          </a:xfrm>
          <a:prstGeom prst="rect">
            <a:avLst/>
          </a:prstGeom>
          <a:noFill/>
        </p:spPr>
      </p:pic>
      <p:pic>
        <p:nvPicPr>
          <p:cNvPr id="32774" name="Picture 6" descr="http://im3-tub-ru.yandex.net/i?id=598263332-41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933056"/>
            <a:ext cx="2664296" cy="2220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04664"/>
            <a:ext cx="8496944" cy="612068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Имеющийся опыт показывает, что массовый снос старых зданий не всегда является оптимальным решением. </a:t>
            </a:r>
          </a:p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Разборка зданий на отдельные элементы часто требует трудозатрат, которые сопоставимы с трудозатратами на новое строительство аналогичного объема и даже превышают их.</a:t>
            </a:r>
          </a:p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Проведенное обследование полносборных зданий различных серий показало для многих из них высокую сохранность. </a:t>
            </a:r>
          </a:p>
          <a:p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32656"/>
            <a:ext cx="8280920" cy="6192688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28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Прочность многих конструкций выше проектных значений на 20...30 % за счет использования бетонов с высоким расходом цемента, длительного цикла его гидратации. </a:t>
            </a:r>
          </a:p>
          <a:p>
            <a:endParaRPr lang="ru-RU" sz="14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Такое состояние конструкций позволяет сделать вывод о возможности надстройки таких зданий на 1...2 этажа без усиления фундаментов, наружных и внутренних несущих стен и других конструктивных элементов.</a:t>
            </a:r>
          </a:p>
          <a:p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352928" cy="5976664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b="1" i="1" dirty="0" smtClean="0">
              <a:solidFill>
                <a:srgbClr val="C00000"/>
              </a:solidFill>
            </a:endParaRPr>
          </a:p>
          <a:p>
            <a:r>
              <a:rPr lang="ru-RU" b="1" i="1" spc="300" dirty="0" smtClean="0">
                <a:solidFill>
                  <a:srgbClr val="FF0000"/>
                </a:solidFill>
              </a:rPr>
              <a:t>Отсоединение или перенос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со строительной площадки существующих </a:t>
            </a:r>
            <a:r>
              <a:rPr lang="ru-RU" b="1" i="1" spc="300" dirty="0" smtClean="0">
                <a:solidFill>
                  <a:srgbClr val="FF0000"/>
                </a:solidFill>
              </a:rPr>
              <a:t>инженерных сетей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является важным и обязательным элементом ее подготовки.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7650" name="Picture 2" descr="http://im6-tub-ru.yandex.net/i?id=218569527-37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645024"/>
            <a:ext cx="2688299" cy="2160240"/>
          </a:xfrm>
          <a:prstGeom prst="rect">
            <a:avLst/>
          </a:prstGeom>
          <a:noFill/>
        </p:spPr>
      </p:pic>
      <p:pic>
        <p:nvPicPr>
          <p:cNvPr id="27652" name="Picture 4" descr="http://im0-tub-ru.yandex.net/i?id=207924893-31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645024"/>
            <a:ext cx="2688299" cy="2160240"/>
          </a:xfrm>
          <a:prstGeom prst="rect">
            <a:avLst/>
          </a:prstGeom>
          <a:noFill/>
        </p:spPr>
      </p:pic>
      <p:pic>
        <p:nvPicPr>
          <p:cNvPr id="27654" name="Picture 6" descr="http://im5-tub-ru.yandex.net/i?id=538511730-36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3645023"/>
            <a:ext cx="2592288" cy="21557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32656"/>
            <a:ext cx="8501122" cy="6168178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28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</a:pPr>
            <a:r>
              <a:rPr lang="ru-RU" sz="5400" b="1" i="1" spc="3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rnic Cyr" pitchFamily="2" charset="-52"/>
              </a:rPr>
              <a:t>СПАСИБО, </a:t>
            </a:r>
          </a:p>
          <a:p>
            <a:pPr>
              <a:spcBef>
                <a:spcPts val="0"/>
              </a:spcBef>
            </a:pPr>
            <a:endParaRPr lang="ru-RU" sz="5400" b="1" i="1" spc="3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Zrnic Cyr" pitchFamily="2" charset="-52"/>
            </a:endParaRPr>
          </a:p>
          <a:p>
            <a:pPr>
              <a:spcBef>
                <a:spcPts val="0"/>
              </a:spcBef>
            </a:pPr>
            <a:r>
              <a:rPr lang="ru-RU" sz="5400" b="1" i="1" spc="3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rnic Cyr" pitchFamily="2" charset="-52"/>
              </a:rPr>
              <a:t>БЛАГОДАРЮ ЗА ВНИМАНИЕ </a:t>
            </a:r>
            <a:r>
              <a:rPr lang="ru-RU" sz="9600" b="1" i="1" spc="3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rnic Cyr" pitchFamily="2" charset="-52"/>
              </a:rPr>
              <a:t>!!!</a:t>
            </a:r>
            <a:endParaRPr lang="ru-RU" sz="9600" b="1" i="1" spc="3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Zrnic Cyr" pitchFamily="2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04664"/>
            <a:ext cx="8064896" cy="6048672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Целесообразность реконструкции диктуется многими факторами, к числу которых относятся: </a:t>
            </a:r>
          </a:p>
          <a:p>
            <a:r>
              <a:rPr lang="ru-RU" sz="2800" b="1" i="1" dirty="0" smtClean="0">
                <a:solidFill>
                  <a:srgbClr val="0070C0"/>
                </a:solidFill>
              </a:rPr>
              <a:t>архитектурная значимость объекта;, </a:t>
            </a:r>
          </a:p>
          <a:p>
            <a:r>
              <a:rPr lang="ru-RU" sz="2800" b="1" i="1" dirty="0" smtClean="0">
                <a:solidFill>
                  <a:srgbClr val="0070C0"/>
                </a:solidFill>
              </a:rPr>
              <a:t>комфортность его расположения в квартале застройки;</a:t>
            </a:r>
          </a:p>
          <a:p>
            <a:r>
              <a:rPr lang="ru-RU" sz="2800" b="1" i="1" dirty="0" smtClean="0">
                <a:solidFill>
                  <a:srgbClr val="0070C0"/>
                </a:solidFill>
              </a:rPr>
              <a:t> положение здания в инфраструктуре города (центр, деловая часть, экологически чистый район, промышленный, окраина);</a:t>
            </a:r>
          </a:p>
          <a:p>
            <a:r>
              <a:rPr lang="ru-RU" sz="2800" b="1" i="1" dirty="0" smtClean="0">
                <a:solidFill>
                  <a:srgbClr val="0070C0"/>
                </a:solidFill>
              </a:rPr>
              <a:t>удаленность от городских транспортных средств; </a:t>
            </a:r>
          </a:p>
          <a:p>
            <a:r>
              <a:rPr lang="ru-RU" sz="2800" b="1" i="1" dirty="0" smtClean="0">
                <a:solidFill>
                  <a:srgbClr val="0070C0"/>
                </a:solidFill>
              </a:rPr>
              <a:t>наличие инфраструктуры и т. д.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04664"/>
            <a:ext cx="8280920" cy="6048672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Эти факторы служат элементами предварительной оценки здания. </a:t>
            </a:r>
          </a:p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На этом этапе решают общие вопросы: </a:t>
            </a:r>
          </a:p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оставить объект реконструкции в </a:t>
            </a:r>
            <a:b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жилом фонде </a:t>
            </a:r>
          </a:p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или </a:t>
            </a:r>
          </a:p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перепрофилировать его в</a:t>
            </a:r>
          </a:p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 административное,</a:t>
            </a:r>
          </a:p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 офисное, </a:t>
            </a:r>
          </a:p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складское, </a:t>
            </a:r>
          </a:p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торговое здание.</a:t>
            </a:r>
          </a:p>
          <a:p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620688"/>
            <a:ext cx="8208912" cy="5688632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b="1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задачи, решаемые при реконструкции: </a:t>
            </a:r>
          </a:p>
          <a:p>
            <a:endParaRPr lang="ru-RU" dirty="0" smtClean="0"/>
          </a:p>
          <a:p>
            <a:r>
              <a:rPr lang="ru-RU" b="1" i="1" spc="300" dirty="0" smtClean="0">
                <a:solidFill>
                  <a:schemeClr val="accent6">
                    <a:lumMod val="50000"/>
                  </a:schemeClr>
                </a:solidFill>
              </a:rPr>
              <a:t>увеличение жизненного цикла здания на 70... 100 лет; </a:t>
            </a:r>
          </a:p>
          <a:p>
            <a:r>
              <a:rPr lang="ru-RU" b="1" i="1" spc="300" dirty="0" smtClean="0">
                <a:solidFill>
                  <a:schemeClr val="accent6">
                    <a:lumMod val="50000"/>
                  </a:schemeClr>
                </a:solidFill>
              </a:rPr>
              <a:t>прирост общей площади жилья;</a:t>
            </a:r>
          </a:p>
          <a:p>
            <a:r>
              <a:rPr lang="ru-RU" b="1" i="1" spc="300" dirty="0" smtClean="0">
                <a:solidFill>
                  <a:schemeClr val="accent6">
                    <a:lumMod val="50000"/>
                  </a:schemeClr>
                </a:solidFill>
              </a:rPr>
              <a:t> повышение потребительского уровня и качества реконструируемого и вновь возводимого жилища; </a:t>
            </a:r>
          </a:p>
          <a:p>
            <a:r>
              <a:rPr lang="ru-RU" b="1" i="1" spc="300" dirty="0" smtClean="0">
                <a:solidFill>
                  <a:schemeClr val="accent6">
                    <a:lumMod val="50000"/>
                  </a:schemeClr>
                </a:solidFill>
              </a:rPr>
              <a:t>инженерное переоборудование квартир и помещений с целью повышения комфортности; </a:t>
            </a:r>
          </a:p>
          <a:p>
            <a:r>
              <a:rPr lang="ru-RU" b="1" i="1" spc="300" dirty="0" smtClean="0">
                <a:solidFill>
                  <a:schemeClr val="accent6">
                    <a:lumMod val="50000"/>
                  </a:schemeClr>
                </a:solidFill>
              </a:rPr>
              <a:t>значительное повышение тепло- и звукоизоляции помещений.</a:t>
            </a:r>
            <a:endParaRPr lang="ru-RU" b="1" i="1" spc="3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5"/>
            <a:ext cx="8280920" cy="1368152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  <a:latin typeface="Bookman Old Style" pitchFamily="18" charset="0"/>
                <a:ea typeface="BatangChe" pitchFamily="49" charset="-127"/>
              </a:rPr>
              <a:t>РАЗБОРКА И ЛИКВИДАЦИЯ </a:t>
            </a:r>
            <a:br>
              <a:rPr lang="ru-RU" sz="3200" b="1" i="1" dirty="0" smtClean="0">
                <a:solidFill>
                  <a:schemeClr val="bg1"/>
                </a:solidFill>
                <a:latin typeface="Bookman Old Style" pitchFamily="18" charset="0"/>
                <a:ea typeface="BatangChe" pitchFamily="49" charset="-127"/>
              </a:rPr>
            </a:br>
            <a:r>
              <a:rPr lang="ru-RU" sz="3200" b="1" i="1" dirty="0" smtClean="0">
                <a:solidFill>
                  <a:schemeClr val="bg1"/>
                </a:solidFill>
                <a:latin typeface="Bookman Old Style" pitchFamily="18" charset="0"/>
                <a:ea typeface="BatangChe" pitchFamily="49" charset="-127"/>
              </a:rPr>
              <a:t>ЗДАНИЙ И СООРУЖЕНИЙ</a:t>
            </a:r>
            <a:endParaRPr lang="ru-RU" sz="3200" i="1" dirty="0">
              <a:solidFill>
                <a:schemeClr val="bg1"/>
              </a:solidFill>
              <a:latin typeface="Bookman Old Style" pitchFamily="18" charset="0"/>
              <a:ea typeface="BatangChe" pitchFamily="49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060848"/>
            <a:ext cx="8208912" cy="936104"/>
          </a:xfrm>
        </p:spPr>
        <p:txBody>
          <a:bodyPr>
            <a:normAutofit fontScale="92500" lnSpcReduction="10000"/>
          </a:bodyPr>
          <a:lstStyle/>
          <a:p>
            <a:r>
              <a:rPr lang="ru-RU" b="1" spc="3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Снос зданий, сооружений и их фундаментов</a:t>
            </a:r>
            <a:endParaRPr lang="ru-RU" spc="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95536" y="3068960"/>
            <a:ext cx="8496944" cy="3456384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i="1" u="sng" spc="300" dirty="0" smtClean="0">
                <a:solidFill>
                  <a:srgbClr val="FF0000"/>
                </a:solidFill>
              </a:rPr>
              <a:t>Снос зданий </a:t>
            </a: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выполняют путем разделения их на части (для последующего демонтажа) или обрушением механическим или взрывным способом.</a:t>
            </a:r>
          </a:p>
          <a:p>
            <a:pPr algn="ctr">
              <a:spcBef>
                <a:spcPct val="20000"/>
              </a:spcBef>
            </a:pP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 Деревянные строения разбирают, отбирая качественные элементы для последующего их использования. 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48680"/>
            <a:ext cx="8208912" cy="576064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2800" b="1" i="1" u="sng" dirty="0" smtClean="0">
              <a:solidFill>
                <a:srgbClr val="FF0000"/>
              </a:solidFill>
            </a:endParaRPr>
          </a:p>
          <a:p>
            <a:r>
              <a:rPr lang="ru-RU" sz="2800" b="1" i="1" u="sng" dirty="0" smtClean="0">
                <a:solidFill>
                  <a:srgbClr val="FF0000"/>
                </a:solidFill>
              </a:rPr>
              <a:t>При разделении строения</a:t>
            </a:r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сборные железобетонные конструкции разбирают по схеме сноса, обратной схеме монтажа. </a:t>
            </a:r>
          </a:p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Перед началом изъятия элемент освобождают от связей.</a:t>
            </a:r>
          </a:p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 При разборке каждый отделяемый сборный элемент должен предварительно раскрепляться и занимать устойчивое положение. </a:t>
            </a:r>
          </a:p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Сборные элементы, не поддающиеся поэлементному разделению, разбирают как монолитные. </a:t>
            </a:r>
          </a:p>
          <a:p>
            <a:endParaRPr lang="ru-RU" sz="28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28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8280920" cy="5904656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endParaRPr lang="ru-RU" sz="2800" b="1" i="1" spc="3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800" b="1" i="1" spc="300" dirty="0" smtClean="0">
                <a:solidFill>
                  <a:srgbClr val="0070C0"/>
                </a:solidFill>
              </a:rPr>
              <a:t>Монолитные и металлические составные части строения разбирают </a:t>
            </a: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по специально разработанной схеме сноса, обеспечивающей устойчивость строения </a:t>
            </a:r>
            <a:b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в целом. </a:t>
            </a:r>
          </a:p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Разделение на блоки разборки начинают со вскрытия арматуры. </a:t>
            </a:r>
          </a:p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Затем блок раскрепляют, после чего режут арматуру и разрушают блок отбойными молотками на мелкие части. 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764704"/>
            <a:ext cx="8064896" cy="5616624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Металлические элементы срезают после раскрепления. </a:t>
            </a:r>
          </a:p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Максимальная масса железобетонного блока разборки или металлического элемента не должна превышать половины грузоподъемности крана при наибольшем вылете стрелы.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620688"/>
            <a:ext cx="8064896" cy="5904656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i="1" spc="300" dirty="0" smtClean="0">
                <a:solidFill>
                  <a:srgbClr val="FF0000"/>
                </a:solidFill>
              </a:rPr>
              <a:t>Обрушением экскаваторами 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с различным навесным оборудованием</a:t>
            </a:r>
          </a:p>
          <a:p>
            <a:r>
              <a:rPr lang="ru-RU" sz="2400" b="1" i="1" spc="300" dirty="0" err="1" smtClean="0">
                <a:solidFill>
                  <a:srgbClr val="FF0000"/>
                </a:solidFill>
              </a:rPr>
              <a:t>шар-молотами</a:t>
            </a:r>
            <a:r>
              <a:rPr lang="ru-RU" sz="2400" b="1" i="1" spc="300" dirty="0" smtClean="0">
                <a:solidFill>
                  <a:srgbClr val="FF0000"/>
                </a:solidFill>
              </a:rPr>
              <a:t>, </a:t>
            </a:r>
          </a:p>
          <a:p>
            <a:r>
              <a:rPr lang="ru-RU" sz="2400" b="1" i="1" spc="300" dirty="0" err="1" smtClean="0">
                <a:solidFill>
                  <a:srgbClr val="FF0000"/>
                </a:solidFill>
              </a:rPr>
              <a:t>клин-молотами</a:t>
            </a:r>
            <a:r>
              <a:rPr lang="ru-RU" sz="2400" b="1" i="1" spc="300" dirty="0" smtClean="0">
                <a:solidFill>
                  <a:srgbClr val="FF0000"/>
                </a:solidFill>
              </a:rPr>
              <a:t>, </a:t>
            </a:r>
          </a:p>
          <a:p>
            <a:r>
              <a:rPr lang="ru-RU" sz="2400" b="1" i="1" spc="300" dirty="0" smtClean="0">
                <a:solidFill>
                  <a:srgbClr val="FF0000"/>
                </a:solidFill>
              </a:rPr>
              <a:t>отбойными молотками </a:t>
            </a:r>
          </a:p>
          <a:p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осуществляют снос самых разнообразных зданий и сооружений, в том числе всех каменных. </a:t>
            </a:r>
            <a:endParaRPr lang="ru-RU" sz="2400" dirty="0"/>
          </a:p>
        </p:txBody>
      </p:sp>
      <p:pic>
        <p:nvPicPr>
          <p:cNvPr id="33794" name="Picture 2" descr="http://im0-tub-ru.yandex.net/i?id=264912311-0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789040"/>
            <a:ext cx="2232248" cy="2016224"/>
          </a:xfrm>
          <a:prstGeom prst="rect">
            <a:avLst/>
          </a:prstGeom>
          <a:noFill/>
        </p:spPr>
      </p:pic>
      <p:pic>
        <p:nvPicPr>
          <p:cNvPr id="33796" name="Picture 4" descr="http://im7-tub-ru.yandex.net/i?id=136388452-47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3789040"/>
            <a:ext cx="1584176" cy="2016224"/>
          </a:xfrm>
          <a:prstGeom prst="rect">
            <a:avLst/>
          </a:prstGeom>
          <a:noFill/>
        </p:spPr>
      </p:pic>
      <p:pic>
        <p:nvPicPr>
          <p:cNvPr id="33798" name="Picture 6" descr="http://im6-tub-ru.yandex.net/i?id=411424532-28-72&amp;n=21"/>
          <p:cNvPicPr>
            <a:picLocks noChangeAspect="1" noChangeArrowheads="1"/>
          </p:cNvPicPr>
          <p:nvPr/>
        </p:nvPicPr>
        <p:blipFill>
          <a:blip r:embed="rId4" cstate="print"/>
          <a:srcRect l="17897" r="17844"/>
          <a:stretch>
            <a:fillRect/>
          </a:stretch>
        </p:blipFill>
        <p:spPr bwMode="auto">
          <a:xfrm>
            <a:off x="971600" y="3789040"/>
            <a:ext cx="1728192" cy="2017059"/>
          </a:xfrm>
          <a:prstGeom prst="rect">
            <a:avLst/>
          </a:prstGeom>
          <a:noFill/>
        </p:spPr>
      </p:pic>
      <p:pic>
        <p:nvPicPr>
          <p:cNvPr id="33800" name="Picture 8" descr="http://im4-tub-ru.yandex.net/i?id=220942431-21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3789040"/>
            <a:ext cx="1905000" cy="2016224"/>
          </a:xfrm>
          <a:prstGeom prst="rect">
            <a:avLst/>
          </a:prstGeom>
          <a:noFill/>
        </p:spPr>
      </p:pic>
      <p:pic>
        <p:nvPicPr>
          <p:cNvPr id="33806" name="Picture 14" descr="http://im4-tub-ru.yandex.net/i?id=1069089201-38-72&amp;n=2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1196752"/>
            <a:ext cx="1728192" cy="1096202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33808" name="Picture 16" descr="http://im2-tub-ru.yandex.net/i?id=148540946-41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20272" y="1052736"/>
            <a:ext cx="1296144" cy="1428750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1092</TotalTime>
  <Words>484</Words>
  <Application>Microsoft Office PowerPoint</Application>
  <PresentationFormat>Экран (4:3)</PresentationFormat>
  <Paragraphs>74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ТЕХНОЛОГИЯ РЕКОНСТРУКЦИИ ЗДАНИЙ</vt:lpstr>
      <vt:lpstr>Слайд 2</vt:lpstr>
      <vt:lpstr>Слайд 3</vt:lpstr>
      <vt:lpstr>Слайд 4</vt:lpstr>
      <vt:lpstr>РАЗБОРКА И ЛИКВИДАЦИЯ  ЗДАНИЙ И СООРУЖЕНИЙ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spa.ucoz.ua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реконструкции зданий</dc:title>
  <dc:creator>schnv.tsp</dc:creator>
  <cp:lastModifiedBy>schnv.tsp</cp:lastModifiedBy>
  <cp:revision>116</cp:revision>
  <dcterms:created xsi:type="dcterms:W3CDTF">2014-05-22T07:28:54Z</dcterms:created>
  <dcterms:modified xsi:type="dcterms:W3CDTF">2016-01-11T09:16:41Z</dcterms:modified>
</cp:coreProperties>
</file>