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1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440BB-AE36-4901-AFEA-39872BF2C838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50BF-3369-46F6-83D1-6BB8220F9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857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440BB-AE36-4901-AFEA-39872BF2C838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50BF-3369-46F6-83D1-6BB8220F9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612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440BB-AE36-4901-AFEA-39872BF2C838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50BF-3369-46F6-83D1-6BB8220F9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196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440BB-AE36-4901-AFEA-39872BF2C838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50BF-3369-46F6-83D1-6BB8220F9FEE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7282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440BB-AE36-4901-AFEA-39872BF2C838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50BF-3369-46F6-83D1-6BB8220F9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221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440BB-AE36-4901-AFEA-39872BF2C838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50BF-3369-46F6-83D1-6BB8220F9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380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440BB-AE36-4901-AFEA-39872BF2C838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50BF-3369-46F6-83D1-6BB8220F9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165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440BB-AE36-4901-AFEA-39872BF2C838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50BF-3369-46F6-83D1-6BB8220F9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2470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440BB-AE36-4901-AFEA-39872BF2C838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50BF-3369-46F6-83D1-6BB8220F9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2294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440BB-AE36-4901-AFEA-39872BF2C838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50BF-3369-46F6-83D1-6BB8220F9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337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440BB-AE36-4901-AFEA-39872BF2C838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50BF-3369-46F6-83D1-6BB8220F9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019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440BB-AE36-4901-AFEA-39872BF2C838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50BF-3369-46F6-83D1-6BB8220F9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664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440BB-AE36-4901-AFEA-39872BF2C838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50BF-3369-46F6-83D1-6BB8220F9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887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440BB-AE36-4901-AFEA-39872BF2C838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50BF-3369-46F6-83D1-6BB8220F9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250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440BB-AE36-4901-AFEA-39872BF2C838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50BF-3369-46F6-83D1-6BB8220F9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786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440BB-AE36-4901-AFEA-39872BF2C838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50BF-3369-46F6-83D1-6BB8220F9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102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440BB-AE36-4901-AFEA-39872BF2C838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50BF-3369-46F6-83D1-6BB8220F9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06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440BB-AE36-4901-AFEA-39872BF2C838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50BF-3369-46F6-83D1-6BB8220F9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86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8A440BB-AE36-4901-AFEA-39872BF2C838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64550BF-3369-46F6-83D1-6BB8220F9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641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  <p:sldLayoutId id="2147483925" r:id="rId14"/>
    <p:sldLayoutId id="2147483926" r:id="rId15"/>
    <p:sldLayoutId id="2147483927" r:id="rId16"/>
    <p:sldLayoutId id="2147483928" r:id="rId17"/>
    <p:sldLayoutId id="2147483929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ПЕРЕКРЫТИЯ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5182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/>
              <a:t>По наличию выступающих ребер:</a:t>
            </a:r>
            <a:r>
              <a:rPr lang="ru-RU" sz="4400" b="1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sz="3200" dirty="0"/>
              <a:t>ребристые перекрытия имеют выступающие ребра</a:t>
            </a:r>
            <a:r>
              <a:rPr lang="ru-RU" sz="3200" dirty="0"/>
              <a:t> </a:t>
            </a:r>
            <a:endParaRPr lang="ru-RU" sz="3200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3200" dirty="0" smtClean="0"/>
              <a:t>плоские </a:t>
            </a:r>
            <a:r>
              <a:rPr lang="ru-RU" sz="3200" dirty="0"/>
              <a:t>перекрытия выступающих ребер не имеют</a:t>
            </a:r>
            <a:r>
              <a:rPr lang="ru-RU" sz="3200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8947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452" y="832825"/>
            <a:ext cx="11430000" cy="841573"/>
          </a:xfrm>
        </p:spPr>
        <p:txBody>
          <a:bodyPr>
            <a:normAutofit fontScale="90000"/>
          </a:bodyPr>
          <a:lstStyle/>
          <a:p>
            <a:r>
              <a:rPr lang="ru-RU" sz="4400" b="1" dirty="0"/>
              <a:t>Типы монолитных перекрытий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452" y="1253612"/>
            <a:ext cx="11101246" cy="4630994"/>
          </a:xfrm>
        </p:spPr>
        <p:txBody>
          <a:bodyPr>
            <a:normAutofit/>
          </a:bodyPr>
          <a:lstStyle/>
          <a:p>
            <a:r>
              <a:rPr lang="ru-RU" sz="3200" b="1" dirty="0"/>
              <a:t>1 тип. </a:t>
            </a:r>
            <a:r>
              <a:rPr lang="ru-RU" sz="3200" b="1" dirty="0" err="1"/>
              <a:t>Безбалочное</a:t>
            </a:r>
            <a:r>
              <a:rPr lang="ru-RU" sz="3200" b="1" dirty="0"/>
              <a:t> перекрытие. </a:t>
            </a:r>
            <a:r>
              <a:rPr lang="ru-RU" sz="3200" dirty="0"/>
              <a:t>Это сплошная плита, которая опирается на колонны здания. Которые в свою очередь могут быть с капителями и без них. Чтобы обеспечит необходимую жесткость в местах где опирается плита на колонну уменьшаются пролеты перекрытия и нагрузки распределяются равномерно.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8781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3961" y="516194"/>
            <a:ext cx="10924266" cy="5884605"/>
          </a:xfrm>
        </p:spPr>
        <p:txBody>
          <a:bodyPr>
            <a:noAutofit/>
          </a:bodyPr>
          <a:lstStyle/>
          <a:p>
            <a:r>
              <a:rPr lang="ru-RU" sz="3200" b="1" dirty="0"/>
              <a:t>2 тип. Балочное перекрытие</a:t>
            </a:r>
            <a:r>
              <a:rPr lang="ru-RU" sz="3200" b="1" dirty="0" smtClean="0"/>
              <a:t>. </a:t>
            </a:r>
            <a:r>
              <a:rPr lang="ru-RU" sz="3200" dirty="0" smtClean="0"/>
              <a:t>Это </a:t>
            </a:r>
            <a:r>
              <a:rPr lang="ru-RU" sz="3200" dirty="0"/>
              <a:t>плита которая опирается на балки, которые опираются на колонны. Балки в данном случае являются несущим элементом каркаса здания. Балки могут располагаться как только вдоль или поперек здания, так и в двух направлениях сразу</a:t>
            </a:r>
            <a:r>
              <a:rPr lang="ru-RU" sz="3200" dirty="0" smtClean="0"/>
              <a:t>. Размеры </a:t>
            </a:r>
            <a:r>
              <a:rPr lang="ru-RU" sz="3200" dirty="0"/>
              <a:t>ширина и высота балки определяются расчетом и находятся в прямой зависимости от расстояния между колоннами здания, чем больше расстояние тем больше сечение балки.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64353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75" y="575187"/>
            <a:ext cx="10364452" cy="5216013"/>
          </a:xfrm>
        </p:spPr>
        <p:txBody>
          <a:bodyPr>
            <a:noAutofit/>
          </a:bodyPr>
          <a:lstStyle/>
          <a:p>
            <a:r>
              <a:rPr lang="ru-RU" sz="3200" b="1" dirty="0"/>
              <a:t>3 тип. Кессонное (ребристое) перекрытие</a:t>
            </a:r>
            <a:r>
              <a:rPr lang="ru-RU" sz="3200" dirty="0"/>
              <a:t>. Это облегченное перекрытие, которое состоит из ребер (балок) перекрытия расположенных в двух направлениях с небольшим шагом (не более 1,5 метра). Балки такого перекрытия делят на главные и второстепенные. Главные опираются и передают нагрузку на колонны. А второстепенные служат опорой для плиты и опираются на главные балки.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85621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ast75.ru/blog-img/thumbs/user_mct3kie8fv4lhwanpsb_61r5xy9gjd2-70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91502" y="5539770"/>
            <a:ext cx="49487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Verdana" panose="020B0604030504040204" pitchFamily="34" charset="0"/>
              </a:rPr>
              <a:t>Балочное перекрытие.</a:t>
            </a:r>
            <a:endParaRPr lang="ru-RU" sz="28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704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ast75.ru/blog-img/thumbs/user_r37ucqna18p29-hdomws6biztfx4vyjkgl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2101" y="618517"/>
            <a:ext cx="66736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chemeClr val="bg1"/>
                </a:solidFill>
                <a:latin typeface="Verdana" panose="020B0604030504040204" pitchFamily="34" charset="0"/>
              </a:rPr>
              <a:t>Кессонное (ребристое) перекрытие</a:t>
            </a: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13947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 descr="Вырезка экрана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174" y="0"/>
            <a:ext cx="10043652" cy="6886170"/>
          </a:xfrm>
        </p:spPr>
      </p:pic>
      <p:sp>
        <p:nvSpPr>
          <p:cNvPr id="7" name="Прямоугольник 6"/>
          <p:cNvSpPr/>
          <p:nvPr/>
        </p:nvSpPr>
        <p:spPr>
          <a:xfrm>
            <a:off x="766915" y="229900"/>
            <a:ext cx="112972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</a:rPr>
              <a:t>Общий вид здания в разрезе сверху на перекрытия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7846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Вырезка экрана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6" t="4910" r="5505"/>
          <a:stretch/>
        </p:blipFill>
        <p:spPr>
          <a:xfrm>
            <a:off x="644014" y="0"/>
            <a:ext cx="10634212" cy="4941907"/>
          </a:xfrm>
        </p:spPr>
      </p:pic>
      <p:sp>
        <p:nvSpPr>
          <p:cNvPr id="5" name="Прямоугольник 4"/>
          <p:cNvSpPr/>
          <p:nvPr/>
        </p:nvSpPr>
        <p:spPr>
          <a:xfrm>
            <a:off x="103239" y="4941907"/>
            <a:ext cx="12088761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Монолитное ребристое перекрытие состоит из системы главных</a:t>
            </a:r>
            <a:b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и второстепенных балок, соединенных по верху монолитной плитой.</a:t>
            </a:r>
            <a:r>
              <a:rPr lang="ru-RU" sz="3200" b="1" dirty="0"/>
              <a:t>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993980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ast75.ru/blog-img/thumbs/user_f2h64k1ezjtsb7w0umigvda9pn8yc-5ox3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605"/>
            <a:ext cx="12192000" cy="693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2004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ast75.ru/blog-img/thumbs/user_cbtkmd-7xlyve05pgqosn3u16jz4rh9fi2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0154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6899" y="383458"/>
            <a:ext cx="11683540" cy="6150077"/>
          </a:xfrm>
        </p:spPr>
        <p:txBody>
          <a:bodyPr>
            <a:normAutofit fontScale="92500" lnSpcReduction="20000"/>
          </a:bodyPr>
          <a:lstStyle/>
          <a:p>
            <a:r>
              <a:rPr lang="ru-RU" sz="3900" b="1" i="1" dirty="0"/>
              <a:t>Перекрытия</a:t>
            </a:r>
            <a:r>
              <a:rPr lang="ru-RU" sz="3900" dirty="0"/>
              <a:t> – горизонтальные, реже наклонные несущие конструкции, разделяющие здание по высоте на этажи.</a:t>
            </a:r>
            <a:r>
              <a:rPr lang="ru-RU" sz="3900" dirty="0"/>
              <a:t> </a:t>
            </a:r>
            <a:endParaRPr lang="ru-RU" sz="3900" dirty="0" smtClean="0"/>
          </a:p>
          <a:p>
            <a:pPr marL="0" indent="0">
              <a:buNone/>
            </a:pPr>
            <a:endParaRPr lang="ru-RU" sz="2800" dirty="0" smtClean="0"/>
          </a:p>
          <a:p>
            <a:r>
              <a:rPr lang="ru-RU" sz="3600" dirty="0"/>
              <a:t>Железобетонные перекрытия получили наибольшее распространение вследствие их высоких показателей: способности воспринимать</a:t>
            </a:r>
            <a:br>
              <a:rPr lang="ru-RU" sz="3600" dirty="0"/>
            </a:br>
            <a:r>
              <a:rPr lang="ru-RU" sz="3600" dirty="0"/>
              <a:t>большие нагрузки, долговечности, огнестойкости, коррозионной</a:t>
            </a:r>
            <a:br>
              <a:rPr lang="ru-RU" sz="3600" dirty="0"/>
            </a:br>
            <a:r>
              <a:rPr lang="ru-RU" sz="3600" dirty="0"/>
              <a:t>стойкости, низких эксплуатационных затрат.</a:t>
            </a:r>
            <a:r>
              <a:rPr lang="ru-RU" sz="3600" dirty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68128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ast75.ru/blog-img/thumbs/user_-fg2kjh7bscympdnqo8t5ile4v063wrzx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12192000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7531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ast75.ru/blog-img/thumbs/user_k7d4w_plbcyx65qugzm-shtin9j0r3fva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6037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0052" y="353814"/>
            <a:ext cx="11375922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Verdana" panose="020B0604030504040204" pitchFamily="34" charset="0"/>
              </a:rPr>
              <a:t>Достоинства монолитной плиты </a:t>
            </a:r>
            <a:r>
              <a:rPr lang="ru-RU" sz="24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перекрытия</a:t>
            </a:r>
          </a:p>
          <a:p>
            <a:pPr algn="ctr"/>
            <a:endParaRPr lang="ru-RU" sz="24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1.Монолитное железобетонное перекрытие считается надежным видом перекрытия, к примеру, при наличии взрыва бытового газа запас прочности не исчерпывается сразу и оно не обрушится сразу.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2.Такой тип перекрытия позволяется перекрывать любые площади сложной формы, что не могу делать сборные перекрытия, которые привязаны к определенному размеру самой конструкции.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3.Устройство перекрытия осуществляется непосредственно на объекте.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4.Монтаж осуществляется без привлечения специальной подъемной техники.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5.Срок службы такого перекрытия более ста лет.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6.По пожаробезопасности- не плавится и не горит.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7.Монолитное железобетонное перекрытие не требует дополнительного обслуживания в отличие от деревянного.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8.Толщина конструкции от 180 до 220 мм.</a:t>
            </a:r>
            <a:endParaRPr lang="ru-RU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5781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4464" y="398206"/>
            <a:ext cx="11488993" cy="6297561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3800" b="1" dirty="0"/>
              <a:t>Недостатки монолитной плиты </a:t>
            </a:r>
            <a:r>
              <a:rPr lang="ru-RU" sz="3800" b="1" dirty="0" smtClean="0"/>
              <a:t>перекрытия</a:t>
            </a:r>
          </a:p>
          <a:p>
            <a:pPr algn="ctr"/>
            <a:endParaRPr lang="ru-RU" sz="3800" b="1" dirty="0"/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1.Монолитные перекрытия популярны именно из-за доступности по цене.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2.После снятия опалубки перекрытие необходимо произвести косметическую отделку.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3.Перекрытие такого типа имеют сравнительно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бóльший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вес в сравнении с деревянным.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4.Однако бывают объекты, при которых использование монолитного типа перекрытия либо невозможно (деревянные или бревенчатые дома), либо не выгодно (к примеру наличие завода железобетонных изделий в непосредственной близости от объекта).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5.Требуется дополнительная звукоизоляция.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6.Процесс установки должен идти без перерывов между этапами, что не скапливался мусор (пыль, листья) на опалубке и арматурном каркасе.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7.Зависимость от сезона- в зимний период при температуре ниже +5ºС требуются различные морозостойкие добавки и способы прогрева.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9964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981" y="501445"/>
            <a:ext cx="11705616" cy="1327355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Железобетонные перекрытия классифицируют:</a:t>
            </a:r>
            <a:br>
              <a:rPr lang="ru-RU" sz="4000" b="1" dirty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1</a:t>
            </a:r>
            <a:r>
              <a:rPr lang="ru-RU" sz="4000" b="1" dirty="0"/>
              <a:t>. По способу возведения:</a:t>
            </a:r>
            <a:r>
              <a:rPr lang="ru-RU" sz="4000" b="1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403" y="2109019"/>
            <a:ext cx="11573194" cy="4232788"/>
          </a:xfrm>
        </p:spPr>
        <p:txBody>
          <a:bodyPr>
            <a:normAutofit lnSpcReduction="10000"/>
          </a:bodyPr>
          <a:lstStyle/>
          <a:p>
            <a:r>
              <a:rPr lang="ru-RU" sz="3200" b="1" i="1" dirty="0" smtClean="0"/>
              <a:t>Монолитная плита перекрытия </a:t>
            </a:r>
            <a:r>
              <a:rPr lang="ru-RU" sz="3200" dirty="0"/>
              <a:t>– это горизонтальная внутренняя конструкция общественных, жилых и промышленных здания, которая делит его между этажами, подвалом и чердаком. Данная конструкция является несущей, она воспринимает и передает нагрузки. </a:t>
            </a:r>
            <a:endParaRPr lang="ru-RU" sz="3200" dirty="0" smtClean="0"/>
          </a:p>
          <a:p>
            <a:r>
              <a:rPr lang="ru-RU" sz="3000" dirty="0"/>
              <a:t>изготавливаются прямо на </a:t>
            </a:r>
            <a:r>
              <a:rPr lang="ru-RU" sz="3000" dirty="0" smtClean="0"/>
              <a:t>стройплощадке</a:t>
            </a:r>
            <a:endParaRPr lang="ru-RU" sz="4300" dirty="0"/>
          </a:p>
        </p:txBody>
      </p:sp>
    </p:spTree>
    <p:extLst>
      <p:ext uri="{BB962C8B-B14F-4D97-AF65-F5344CB8AC3E}">
        <p14:creationId xmlns:p14="http://schemas.microsoft.com/office/powerpoint/2010/main" val="2682917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st75.ru/blog-img/thumbs/user_gena-d8v25ly6mj_0px7f1qkiohtc3ru9z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183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www.stroinadzor.su/assets/images/monolit-perekriti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0" y="33347"/>
            <a:ext cx="12192000" cy="6824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065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4516" y="1002891"/>
            <a:ext cx="11577484" cy="4675238"/>
          </a:xfrm>
        </p:spPr>
        <p:txBody>
          <a:bodyPr>
            <a:normAutofit lnSpcReduction="10000"/>
          </a:bodyPr>
          <a:lstStyle/>
          <a:p>
            <a:r>
              <a:rPr lang="ru-RU" sz="3600" b="1" i="1" dirty="0"/>
              <a:t>сборные перекрытия</a:t>
            </a:r>
            <a:r>
              <a:rPr lang="ru-RU" sz="3600" dirty="0"/>
              <a:t>, состоят из элементов заводского изготовления, которые доставляют на строительную площадку и выполняют посредством монтажа, они могут иметь монолитные участки,</a:t>
            </a:r>
            <a:br>
              <a:rPr lang="ru-RU" sz="3600" dirty="0"/>
            </a:br>
            <a:r>
              <a:rPr lang="ru-RU" sz="3600" dirty="0"/>
              <a:t>и в этом случае называются сборные перекрытиями с монолитными участками</a:t>
            </a:r>
            <a:r>
              <a:rPr lang="ru-RU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97275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stroytvoydom.ru/wp-content/uploads/2019/06/Sbornoe-perekryt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714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2266" y="1673919"/>
            <a:ext cx="10364452" cy="3424107"/>
          </a:xfrm>
        </p:spPr>
        <p:txBody>
          <a:bodyPr/>
          <a:lstStyle/>
          <a:p>
            <a:r>
              <a:rPr lang="ru-RU" sz="4000" b="1" i="1" dirty="0"/>
              <a:t>сборно-монолитные перекрытия</a:t>
            </a:r>
            <a:r>
              <a:rPr lang="ru-RU" sz="4000" dirty="0"/>
              <a:t>, состоят из сборных и монолитных элементов, работающих совместно</a:t>
            </a:r>
            <a:r>
              <a:rPr lang="ru-RU" sz="4000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649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fhcdnarticles-a.akamaihd.net/2203801/thumb_58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5220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8206" y="5154386"/>
            <a:ext cx="116069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Roboto"/>
              </a:rPr>
              <a:t>Как видно из фото выше, сборно-монолитное перекрытие представляет собой балки заводского изготовления с треугольным арматурным каркасом (т.н. </a:t>
            </a:r>
            <a:r>
              <a:rPr lang="ru-RU" sz="2400" dirty="0" err="1">
                <a:latin typeface="Roboto"/>
              </a:rPr>
              <a:t>тригоны</a:t>
            </a:r>
            <a:r>
              <a:rPr lang="ru-RU" sz="2400" dirty="0">
                <a:latin typeface="Roboto"/>
              </a:rPr>
              <a:t>), смонтированном на бетонном основании. Между балок укладываются блоки газобетонные, которые играют роль несъёмной опалубки</a:t>
            </a:r>
            <a:r>
              <a:rPr lang="ru-RU" dirty="0">
                <a:solidFill>
                  <a:srgbClr val="515151"/>
                </a:solidFill>
                <a:latin typeface="Roboto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2571312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43</TotalTime>
  <Words>551</Words>
  <Application>Microsoft Office PowerPoint</Application>
  <PresentationFormat>Широкоэкранный</PresentationFormat>
  <Paragraphs>40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Roboto</vt:lpstr>
      <vt:lpstr>Times New Roman</vt:lpstr>
      <vt:lpstr>Tw Cen MT</vt:lpstr>
      <vt:lpstr>Verdana</vt:lpstr>
      <vt:lpstr>Капля</vt:lpstr>
      <vt:lpstr>ПЕРЕКРЫТИЯ</vt:lpstr>
      <vt:lpstr>Презентация PowerPoint</vt:lpstr>
      <vt:lpstr>Железобетонные перекрытия классифицируют:  1. По способу возведения: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 наличию выступающих ребер:  </vt:lpstr>
      <vt:lpstr>Типы монолитных перекрытий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ПЕРЕКРЫТИЯ</dc:title>
  <dc:creator>User</dc:creator>
  <cp:lastModifiedBy>User</cp:lastModifiedBy>
  <cp:revision>5</cp:revision>
  <dcterms:created xsi:type="dcterms:W3CDTF">2019-10-29T11:17:11Z</dcterms:created>
  <dcterms:modified xsi:type="dcterms:W3CDTF">2019-10-29T12:01:11Z</dcterms:modified>
</cp:coreProperties>
</file>