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6" r:id="rId1"/>
  </p:sldMasterIdLst>
  <p:sldIdLst>
    <p:sldId id="256" r:id="rId2"/>
    <p:sldId id="257" r:id="rId3"/>
    <p:sldId id="259" r:id="rId4"/>
    <p:sldId id="260" r:id="rId5"/>
    <p:sldId id="261" r:id="rId6"/>
    <p:sldId id="262" r:id="rId7"/>
    <p:sldId id="263" r:id="rId8"/>
    <p:sldId id="264" r:id="rId9"/>
    <p:sldId id="265" r:id="rId10"/>
    <p:sldId id="266" r:id="rId11"/>
    <p:sldId id="267" r:id="rId12"/>
    <p:sldId id="274" r:id="rId13"/>
    <p:sldId id="268" r:id="rId14"/>
    <p:sldId id="269" r:id="rId15"/>
    <p:sldId id="270" r:id="rId16"/>
    <p:sldId id="271" r:id="rId17"/>
    <p:sldId id="272" r:id="rId18"/>
    <p:sldId id="273" r:id="rId19"/>
  </p:sldIdLst>
  <p:sldSz cx="12192000" cy="6858000"/>
  <p:notesSz cx="6858000" cy="99790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91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gradFill flip="none" rotWithShape="1">
          <a:gsLst>
            <a:gs pos="0">
              <a:srgbClr val="B1DDFF"/>
            </a:gs>
            <a:gs pos="100000">
              <a:srgbClr val="B1DDFF">
                <a:lumMod val="64000"/>
                <a:lumOff val="36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3" name="Rectangle 22"/>
          <p:cNvSpPr/>
          <p:nvPr/>
        </p:nvSpPr>
        <p:spPr>
          <a:xfrm>
            <a:off x="0" y="0"/>
            <a:ext cx="12192000" cy="6858000"/>
          </a:xfrm>
          <a:prstGeom prst="rect">
            <a:avLst/>
          </a:prstGeom>
          <a:blipFill dpi="0" rotWithShape="1">
            <a:blip r:embed="rId2">
              <a:alphaModFix amt="12000"/>
              <a:duotone>
                <a:schemeClr val="accent1">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C</a:t>
            </a:r>
          </a:p>
        </p:txBody>
      </p:sp>
      <p:sp>
        <p:nvSpPr>
          <p:cNvPr id="10" name="Rectangle 9"/>
          <p:cNvSpPr/>
          <p:nvPr/>
        </p:nvSpPr>
        <p:spPr>
          <a:xfrm>
            <a:off x="1307870" y="1267730"/>
            <a:ext cx="9576262" cy="4307950"/>
          </a:xfrm>
          <a:prstGeom prst="rect">
            <a:avLst/>
          </a:prstGeom>
          <a:solidFill>
            <a:schemeClr val="tx2"/>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bg2"/>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bg1"/>
                </a:solidFill>
                <a:effectLst/>
                <a:latin typeface="+mj-lt"/>
                <a:ea typeface="+mn-ea"/>
                <a:cs typeface="+mn-cs"/>
              </a:defRPr>
            </a:lvl1pPr>
          </a:lstStyle>
          <a:p>
            <a:r>
              <a:rPr lang="ru-RU" smtClean="0"/>
              <a:t>Образец заголовка</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bg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00AA707D-3E1A-43BA-B52C-F2EB33675101}" type="datetimeFigureOut">
              <a:rPr lang="ru-RU" smtClean="0"/>
              <a:t>04.11.2019</a:t>
            </a:fld>
            <a:endParaRPr lang="ru-RU"/>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bg2"/>
                </a:solidFill>
              </a:defRPr>
            </a:lvl1pPr>
          </a:lstStyle>
          <a:p>
            <a:endParaRPr lang="ru-RU"/>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bg2"/>
                </a:solidFill>
              </a:defRPr>
            </a:lvl1pPr>
          </a:lstStyle>
          <a:p>
            <a:fld id="{C67AF341-2C45-4C78-8EAF-D67171991CF7}" type="slidenum">
              <a:rPr lang="ru-RU" smtClean="0"/>
              <a:t>‹#›</a:t>
            </a:fld>
            <a:endParaRPr lang="ru-RU"/>
          </a:p>
        </p:txBody>
      </p:sp>
    </p:spTree>
    <p:extLst>
      <p:ext uri="{BB962C8B-B14F-4D97-AF65-F5344CB8AC3E}">
        <p14:creationId xmlns:p14="http://schemas.microsoft.com/office/powerpoint/2010/main" val="43370673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0AA707D-3E1A-43BA-B52C-F2EB33675101}" type="datetimeFigureOut">
              <a:rPr lang="ru-RU" smtClean="0"/>
              <a:t>04.11.2019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67AF341-2C45-4C78-8EAF-D67171991CF7}" type="slidenum">
              <a:rPr lang="ru-RU" smtClean="0"/>
              <a:t>‹#›</a:t>
            </a:fld>
            <a:endParaRPr lang="ru-RU"/>
          </a:p>
        </p:txBody>
      </p:sp>
    </p:spTree>
    <p:extLst>
      <p:ext uri="{BB962C8B-B14F-4D97-AF65-F5344CB8AC3E}">
        <p14:creationId xmlns:p14="http://schemas.microsoft.com/office/powerpoint/2010/main" val="2152620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0AA707D-3E1A-43BA-B52C-F2EB33675101}" type="datetimeFigureOut">
              <a:rPr lang="ru-RU" smtClean="0"/>
              <a:t>04.11.2019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67AF341-2C45-4C78-8EAF-D67171991CF7}" type="slidenum">
              <a:rPr lang="ru-RU" smtClean="0"/>
              <a:t>‹#›</a:t>
            </a:fld>
            <a:endParaRPr lang="ru-RU"/>
          </a:p>
        </p:txBody>
      </p:sp>
    </p:spTree>
    <p:extLst>
      <p:ext uri="{BB962C8B-B14F-4D97-AF65-F5344CB8AC3E}">
        <p14:creationId xmlns:p14="http://schemas.microsoft.com/office/powerpoint/2010/main" val="850669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0AA707D-3E1A-43BA-B52C-F2EB33675101}" type="datetimeFigureOut">
              <a:rPr lang="ru-RU" smtClean="0"/>
              <a:t>04.11.2019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67AF341-2C45-4C78-8EAF-D67171991CF7}" type="slidenum">
              <a:rPr lang="ru-RU" smtClean="0"/>
              <a:t>‹#›</a:t>
            </a:fld>
            <a:endParaRPr lang="ru-RU"/>
          </a:p>
        </p:txBody>
      </p:sp>
    </p:spTree>
    <p:extLst>
      <p:ext uri="{BB962C8B-B14F-4D97-AF65-F5344CB8AC3E}">
        <p14:creationId xmlns:p14="http://schemas.microsoft.com/office/powerpoint/2010/main" val="4110693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gradFill flip="none" rotWithShape="1">
          <a:gsLst>
            <a:gs pos="0">
              <a:schemeClr val="bg2">
                <a:tint val="80000"/>
                <a:shade val="100000"/>
                <a:satMod val="300000"/>
              </a:schemeClr>
            </a:gs>
            <a:gs pos="100000">
              <a:srgbClr val="B1DDFF">
                <a:lumMod val="64000"/>
                <a:lumOff val="36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5" name="Rectangle 14"/>
          <p:cNvSpPr/>
          <p:nvPr/>
        </p:nvSpPr>
        <p:spPr>
          <a:xfrm>
            <a:off x="0" y="0"/>
            <a:ext cx="12192000" cy="6858000"/>
          </a:xfrm>
          <a:prstGeom prst="rect">
            <a:avLst/>
          </a:prstGeom>
          <a:blipFill dpi="0" rotWithShape="1">
            <a:blip r:embed="rId2">
              <a:alphaModFix amt="12000"/>
              <a:duotone>
                <a:schemeClr val="accent2">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C</a:t>
            </a:r>
          </a:p>
        </p:txBody>
      </p:sp>
      <p:sp>
        <p:nvSpPr>
          <p:cNvPr id="23" name="Rectangle 22"/>
          <p:cNvSpPr/>
          <p:nvPr/>
        </p:nvSpPr>
        <p:spPr>
          <a:xfrm>
            <a:off x="1307870" y="1267730"/>
            <a:ext cx="9576262" cy="4307950"/>
          </a:xfrm>
          <a:prstGeom prst="rect">
            <a:avLst/>
          </a:prstGeom>
          <a:solidFill>
            <a:schemeClr val="tx2"/>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bg2"/>
            </a:solidFill>
            <a:prstDash val="solid"/>
            <a:miter lim="800000"/>
          </a:ln>
          <a:effectLst/>
        </p:spPr>
      </p:sp>
      <p:sp>
        <p:nvSpPr>
          <p:cNvPr id="30" name="Rectangle 29"/>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bg1"/>
                </a:solidFill>
                <a:effectLst/>
                <a:latin typeface="+mj-lt"/>
                <a:ea typeface="+mn-ea"/>
                <a:cs typeface="+mn-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bg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00AA707D-3E1A-43BA-B52C-F2EB33675101}" type="datetimeFigureOut">
              <a:rPr lang="ru-RU" smtClean="0"/>
              <a:t>04.11.2019</a:t>
            </a:fld>
            <a:endParaRPr lang="ru-RU"/>
          </a:p>
        </p:txBody>
      </p:sp>
      <p:sp>
        <p:nvSpPr>
          <p:cNvPr id="5" name="Footer Placeholder 4"/>
          <p:cNvSpPr>
            <a:spLocks noGrp="1"/>
          </p:cNvSpPr>
          <p:nvPr>
            <p:ph type="ftr" sz="quarter" idx="11"/>
          </p:nvPr>
        </p:nvSpPr>
        <p:spPr>
          <a:xfrm>
            <a:off x="1453896" y="5212080"/>
            <a:ext cx="5907024" cy="228600"/>
          </a:xfrm>
        </p:spPr>
        <p:txBody>
          <a:bodyPr/>
          <a:lstStyle>
            <a:lvl1pPr algn="l">
              <a:defRPr>
                <a:solidFill>
                  <a:schemeClr val="bg2"/>
                </a:solidFill>
              </a:defRPr>
            </a:lvl1pPr>
          </a:lstStyle>
          <a:p>
            <a:endParaRPr lang="ru-RU"/>
          </a:p>
        </p:txBody>
      </p:sp>
      <p:sp>
        <p:nvSpPr>
          <p:cNvPr id="6" name="Slide Number Placeholder 5"/>
          <p:cNvSpPr>
            <a:spLocks noGrp="1"/>
          </p:cNvSpPr>
          <p:nvPr>
            <p:ph type="sldNum" sz="quarter" idx="12"/>
          </p:nvPr>
        </p:nvSpPr>
        <p:spPr>
          <a:xfrm>
            <a:off x="8604504" y="5212080"/>
            <a:ext cx="2112264" cy="228600"/>
          </a:xfrm>
        </p:spPr>
        <p:txBody>
          <a:bodyPr/>
          <a:lstStyle>
            <a:lvl1pPr>
              <a:defRPr>
                <a:solidFill>
                  <a:schemeClr val="bg2"/>
                </a:solidFill>
              </a:defRPr>
            </a:lvl1pPr>
          </a:lstStyle>
          <a:p>
            <a:fld id="{C67AF341-2C45-4C78-8EAF-D67171991CF7}" type="slidenum">
              <a:rPr lang="ru-RU" smtClean="0"/>
              <a:t>‹#›</a:t>
            </a:fld>
            <a:endParaRPr lang="ru-RU"/>
          </a:p>
        </p:txBody>
      </p:sp>
    </p:spTree>
    <p:extLst>
      <p:ext uri="{BB962C8B-B14F-4D97-AF65-F5344CB8AC3E}">
        <p14:creationId xmlns:p14="http://schemas.microsoft.com/office/powerpoint/2010/main" val="268523302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0AA707D-3E1A-43BA-B52C-F2EB33675101}" type="datetimeFigureOut">
              <a:rPr lang="ru-RU" smtClean="0"/>
              <a:t>04.11.2019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67AF341-2C45-4C78-8EAF-D67171991CF7}" type="slidenum">
              <a:rPr lang="ru-RU" smtClean="0"/>
              <a:t>‹#›</a:t>
            </a:fld>
            <a:endParaRPr lang="ru-RU"/>
          </a:p>
        </p:txBody>
      </p:sp>
    </p:spTree>
    <p:extLst>
      <p:ext uri="{BB962C8B-B14F-4D97-AF65-F5344CB8AC3E}">
        <p14:creationId xmlns:p14="http://schemas.microsoft.com/office/powerpoint/2010/main" val="2769567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0AA707D-3E1A-43BA-B52C-F2EB33675101}" type="datetimeFigureOut">
              <a:rPr lang="ru-RU" smtClean="0"/>
              <a:t>04.11.2019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67AF341-2C45-4C78-8EAF-D67171991CF7}" type="slidenum">
              <a:rPr lang="ru-RU" smtClean="0"/>
              <a:t>‹#›</a:t>
            </a:fld>
            <a:endParaRPr lang="ru-RU"/>
          </a:p>
        </p:txBody>
      </p:sp>
    </p:spTree>
    <p:extLst>
      <p:ext uri="{BB962C8B-B14F-4D97-AF65-F5344CB8AC3E}">
        <p14:creationId xmlns:p14="http://schemas.microsoft.com/office/powerpoint/2010/main" val="2877156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0AA707D-3E1A-43BA-B52C-F2EB33675101}" type="datetimeFigureOut">
              <a:rPr lang="ru-RU" smtClean="0"/>
              <a:t>04.11.2019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67AF341-2C45-4C78-8EAF-D67171991CF7}" type="slidenum">
              <a:rPr lang="ru-RU" smtClean="0"/>
              <a:t>‹#›</a:t>
            </a:fld>
            <a:endParaRPr lang="ru-RU"/>
          </a:p>
        </p:txBody>
      </p:sp>
    </p:spTree>
    <p:extLst>
      <p:ext uri="{BB962C8B-B14F-4D97-AF65-F5344CB8AC3E}">
        <p14:creationId xmlns:p14="http://schemas.microsoft.com/office/powerpoint/2010/main" val="2230241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AA707D-3E1A-43BA-B52C-F2EB33675101}" type="datetimeFigureOut">
              <a:rPr lang="ru-RU" smtClean="0"/>
              <a:t>04.11.2019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67AF341-2C45-4C78-8EAF-D67171991CF7}" type="slidenum">
              <a:rPr lang="ru-RU" smtClean="0"/>
              <a:t>‹#›</a:t>
            </a:fld>
            <a:endParaRPr lang="ru-RU"/>
          </a:p>
        </p:txBody>
      </p:sp>
    </p:spTree>
    <p:extLst>
      <p:ext uri="{BB962C8B-B14F-4D97-AF65-F5344CB8AC3E}">
        <p14:creationId xmlns:p14="http://schemas.microsoft.com/office/powerpoint/2010/main" val="2319175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ru-RU" smtClean="0"/>
              <a:t>Образец заголовка</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5" name="Date Placeholder 4"/>
          <p:cNvSpPr>
            <a:spLocks noGrp="1"/>
          </p:cNvSpPr>
          <p:nvPr>
            <p:ph type="dt" sz="half" idx="10"/>
          </p:nvPr>
        </p:nvSpPr>
        <p:spPr/>
        <p:txBody>
          <a:bodyPr/>
          <a:lstStyle/>
          <a:p>
            <a:fld id="{00AA707D-3E1A-43BA-B52C-F2EB33675101}" type="datetimeFigureOut">
              <a:rPr lang="ru-RU" smtClean="0"/>
              <a:t>04.11.2019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67AF341-2C45-4C78-8EAF-D67171991CF7}" type="slidenum">
              <a:rPr lang="ru-RU" smtClean="0"/>
              <a:t>‹#›</a:t>
            </a:fld>
            <a:endParaRPr lang="ru-RU"/>
          </a:p>
        </p:txBody>
      </p:sp>
    </p:spTree>
    <p:extLst>
      <p:ext uri="{BB962C8B-B14F-4D97-AF65-F5344CB8AC3E}">
        <p14:creationId xmlns:p14="http://schemas.microsoft.com/office/powerpoint/2010/main" val="3522874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0" name="Rectangle 9"/>
          <p:cNvSpPr/>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28599" y="237744"/>
            <a:ext cx="8531352" cy="6382512"/>
          </a:xfrm>
          <a:solidFill>
            <a:srgbClr val="969696"/>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lvl1pPr>
              <a:defRPr>
                <a:effectLst>
                  <a:outerShdw blurRad="12700" dist="3810" dir="2700000" algn="tl" rotWithShape="0">
                    <a:prstClr val="black">
                      <a:alpha val="40000"/>
                    </a:prstClr>
                  </a:outerShdw>
                </a:effectLst>
              </a:defRPr>
            </a:lvl1pPr>
          </a:lstStyle>
          <a:p>
            <a:fld id="{00AA707D-3E1A-43BA-B52C-F2EB33675101}" type="datetimeFigureOut">
              <a:rPr lang="ru-RU" smtClean="0"/>
              <a:t>04.11.2019</a:t>
            </a:fld>
            <a:endParaRPr lang="ru-RU"/>
          </a:p>
        </p:txBody>
      </p:sp>
      <p:sp>
        <p:nvSpPr>
          <p:cNvPr id="12" name="Footer Placeholder 11"/>
          <p:cNvSpPr>
            <a:spLocks noGrp="1"/>
          </p:cNvSpPr>
          <p:nvPr>
            <p:ph type="ftr" sz="quarter" idx="11"/>
          </p:nvPr>
        </p:nvSpPr>
        <p:spPr/>
        <p:txBody>
          <a:bodyPr/>
          <a:lstStyle>
            <a:lvl1pPr algn="r">
              <a:defRPr lang="en-US" sz="1000" kern="1200" dirty="0">
                <a:solidFill>
                  <a:schemeClr val="tx1">
                    <a:lumMod val="75000"/>
                    <a:lumOff val="25000"/>
                  </a:schemeClr>
                </a:solidFill>
                <a:effectLst>
                  <a:outerShdw blurRad="12700" dist="3810" dir="2700000" algn="tl" rotWithShape="0">
                    <a:prstClr val="black">
                      <a:alpha val="40000"/>
                    </a:prstClr>
                  </a:outerShdw>
                </a:effectLst>
                <a:latin typeface="+mn-lt"/>
                <a:ea typeface="+mn-ea"/>
                <a:cs typeface="+mn-cs"/>
              </a:defRPr>
            </a:lvl1pPr>
          </a:lstStyle>
          <a:p>
            <a:endParaRPr lang="en-US" dirty="0"/>
          </a:p>
        </p:txBody>
      </p:sp>
      <p:sp>
        <p:nvSpPr>
          <p:cNvPr id="13" name="Slide Number Placeholder 12"/>
          <p:cNvSpPr>
            <a:spLocks noGrp="1"/>
          </p:cNvSpPr>
          <p:nvPr>
            <p:ph type="sldNum" sz="quarter" idx="12"/>
          </p:nvPr>
        </p:nvSpPr>
        <p:spPr/>
        <p:txBody>
          <a:bodyPr/>
          <a:lstStyle>
            <a:lvl1pPr>
              <a:defRPr>
                <a:solidFill>
                  <a:srgbClr val="FFFFFF"/>
                </a:solidFill>
              </a:defRPr>
            </a:lvl1pPr>
          </a:lstStyle>
          <a:p>
            <a:fld id="{C67AF341-2C45-4C78-8EAF-D67171991CF7}" type="slidenum">
              <a:rPr lang="ru-RU" smtClean="0"/>
              <a:t>‹#›</a:t>
            </a:fld>
            <a:endParaRPr lang="ru-RU"/>
          </a:p>
        </p:txBody>
      </p:sp>
    </p:spTree>
    <p:extLst>
      <p:ext uri="{BB962C8B-B14F-4D97-AF65-F5344CB8AC3E}">
        <p14:creationId xmlns:p14="http://schemas.microsoft.com/office/powerpoint/2010/main" val="3221593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00AA707D-3E1A-43BA-B52C-F2EB33675101}" type="datetimeFigureOut">
              <a:rPr lang="ru-RU" smtClean="0"/>
              <a:t>04.11.2019</a:t>
            </a:fld>
            <a:endParaRPr lang="ru-RU"/>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ru-RU"/>
          </a:p>
        </p:txBody>
      </p:sp>
      <p:sp>
        <p:nvSpPr>
          <p:cNvPr id="6" name="Slide Number Placeholder 5"/>
          <p:cNvSpPr>
            <a:spLocks noGrp="1"/>
          </p:cNvSpPr>
          <p:nvPr>
            <p:ph type="sldNum" sz="quarter" idx="4"/>
          </p:nvPr>
        </p:nvSpPr>
        <p:spPr>
          <a:xfrm>
            <a:off x="10314667"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C67AF341-2C45-4C78-8EAF-D67171991CF7}" type="slidenum">
              <a:rPr lang="ru-RU" smtClean="0"/>
              <a:t>‹#›</a:t>
            </a:fld>
            <a:endParaRPr lang="ru-RU"/>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extLst>
      <p:ext uri="{BB962C8B-B14F-4D97-AF65-F5344CB8AC3E}">
        <p14:creationId xmlns:p14="http://schemas.microsoft.com/office/powerpoint/2010/main" val="3218491154"/>
      </p:ext>
    </p:extLst>
  </p:cSld>
  <p:clrMap bg1="dk1" tx1="lt1" bg2="dk2" tx2="lt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dirty="0" smtClean="0"/>
              <a:t>Полы в промышленных зданиях</a:t>
            </a:r>
            <a:endParaRPr lang="ru-RU" b="1"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30449483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098" name="Picture 2" descr="плитка в автосервис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34463"/>
            <a:ext cx="12192000" cy="534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80809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83458" y="412955"/>
            <a:ext cx="11621728" cy="6164826"/>
          </a:xfrm>
        </p:spPr>
        <p:txBody>
          <a:bodyPr>
            <a:normAutofit fontScale="92500" lnSpcReduction="10000"/>
          </a:bodyPr>
          <a:lstStyle/>
          <a:p>
            <a:pPr marL="514350" indent="-514350" fontAlgn="base">
              <a:buFont typeface="+mj-lt"/>
              <a:buAutoNum type="arabicPeriod"/>
            </a:pPr>
            <a:r>
              <a:rPr lang="ru-RU" sz="3000" b="1" dirty="0">
                <a:latin typeface="Times New Roman" panose="02020603050405020304" pitchFamily="18" charset="0"/>
                <a:cs typeface="Times New Roman" panose="02020603050405020304" pitchFamily="18" charset="0"/>
              </a:rPr>
              <a:t>Делается разметка при помощи нитей закрепленных на маяках.</a:t>
            </a:r>
          </a:p>
          <a:p>
            <a:pPr marL="514350" indent="-514350" fontAlgn="base">
              <a:buFont typeface="+mj-lt"/>
              <a:buAutoNum type="arabicPeriod"/>
            </a:pPr>
            <a:r>
              <a:rPr lang="ru-RU" sz="3000" b="1" dirty="0">
                <a:latin typeface="Times New Roman" panose="02020603050405020304" pitchFamily="18" charset="0"/>
                <a:cs typeface="Times New Roman" panose="02020603050405020304" pitchFamily="18" charset="0"/>
              </a:rPr>
              <a:t>На пол наносится любой скрепляющий раствор для плитки, который размазывается шпателем по мере выкладывания напольной плитки. Первая плитка выкладывается так что бы один угол пересекался со скрещением нитей. А затем от нее по направлению выкладываются другие плитки.</a:t>
            </a:r>
          </a:p>
          <a:p>
            <a:pPr marL="514350" indent="-514350" fontAlgn="base">
              <a:buFont typeface="+mj-lt"/>
              <a:buAutoNum type="arabicPeriod"/>
            </a:pPr>
            <a:r>
              <a:rPr lang="ru-RU" sz="3000" b="1" dirty="0">
                <a:latin typeface="Times New Roman" panose="02020603050405020304" pitchFamily="18" charset="0"/>
                <a:cs typeface="Times New Roman" panose="02020603050405020304" pitchFamily="18" charset="0"/>
              </a:rPr>
              <a:t>Каждую плитку при выкладывании необходимо придавливать, для лучшей сцепки. Если планируется еще затирание швов, то между плитками вставляется специальный уголок, который позволяет оставлять ровные зазоры. Так же существует необходимость в обрезании плитки по краям, для этого нужно тщательно измерить необходимую длину и ширину, как плитки, так и пространства, куда она будет выложена. Обрезается плитка специально предназначенным для этого оборудованием – механическим или электрическим фризом.</a:t>
            </a:r>
          </a:p>
          <a:p>
            <a:endParaRPr lang="ru-RU" dirty="0"/>
          </a:p>
        </p:txBody>
      </p:sp>
    </p:spTree>
    <p:extLst>
      <p:ext uri="{BB962C8B-B14F-4D97-AF65-F5344CB8AC3E}">
        <p14:creationId xmlns:p14="http://schemas.microsoft.com/office/powerpoint/2010/main" val="35322741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04684" y="825910"/>
            <a:ext cx="10913806" cy="5209130"/>
          </a:xfrm>
        </p:spPr>
        <p:txBody>
          <a:bodyPr>
            <a:normAutofit/>
          </a:bodyPr>
          <a:lstStyle/>
          <a:p>
            <a:pPr marL="514350" indent="-514350" fontAlgn="base">
              <a:buFont typeface="+mj-lt"/>
              <a:buAutoNum type="arabicPeriod"/>
            </a:pPr>
            <a:r>
              <a:rPr lang="ru-RU" sz="3200" b="1" dirty="0">
                <a:latin typeface="Times New Roman" panose="02020603050405020304" pitchFamily="18" charset="0"/>
                <a:cs typeface="Times New Roman" panose="02020603050405020304" pitchFamily="18" charset="0"/>
              </a:rPr>
              <a:t>После того как он будет выложен или камнем, или плиткой необходимо подождать полного высыхания во избежание деформации. Для каждого из перечисленных покрытий время высыхания зависит от материала, из которого сделано само покрытие (</a:t>
            </a:r>
            <a:r>
              <a:rPr lang="ru-RU" sz="3200" b="1" dirty="0" err="1">
                <a:latin typeface="Times New Roman" panose="02020603050405020304" pitchFamily="18" charset="0"/>
                <a:cs typeface="Times New Roman" panose="02020603050405020304" pitchFamily="18" charset="0"/>
              </a:rPr>
              <a:t>керамогранит</a:t>
            </a:r>
            <a:r>
              <a:rPr lang="ru-RU" sz="3200" b="1" dirty="0">
                <a:latin typeface="Times New Roman" panose="02020603050405020304" pitchFamily="18" charset="0"/>
                <a:cs typeface="Times New Roman" panose="02020603050405020304" pitchFamily="18" charset="0"/>
              </a:rPr>
              <a:t>, </a:t>
            </a:r>
            <a:r>
              <a:rPr lang="ru-RU" sz="3200" b="1" dirty="0" err="1">
                <a:latin typeface="Times New Roman" panose="02020603050405020304" pitchFamily="18" charset="0"/>
                <a:cs typeface="Times New Roman" panose="02020603050405020304" pitchFamily="18" charset="0"/>
              </a:rPr>
              <a:t>котто</a:t>
            </a:r>
            <a:r>
              <a:rPr lang="ru-RU" sz="3200" b="1" dirty="0">
                <a:latin typeface="Times New Roman" panose="02020603050405020304" pitchFamily="18" charset="0"/>
                <a:cs typeface="Times New Roman" panose="02020603050405020304" pitchFamily="18" charset="0"/>
              </a:rPr>
              <a:t>, метлах и др.).</a:t>
            </a:r>
          </a:p>
          <a:p>
            <a:pPr fontAlgn="base"/>
            <a:r>
              <a:rPr lang="ru-RU" sz="3200" b="1" dirty="0">
                <a:latin typeface="Times New Roman" panose="02020603050405020304" pitchFamily="18" charset="0"/>
                <a:cs typeface="Times New Roman" panose="02020603050405020304" pitchFamily="18" charset="0"/>
              </a:rPr>
              <a:t>Укладка его может быть, как в бассейнах, так и в производственном цеху, или магазине, или даже на улице.</a:t>
            </a:r>
          </a:p>
          <a:p>
            <a:endParaRPr lang="ru-RU" dirty="0"/>
          </a:p>
        </p:txBody>
      </p:sp>
    </p:spTree>
    <p:extLst>
      <p:ext uri="{BB962C8B-B14F-4D97-AF65-F5344CB8AC3E}">
        <p14:creationId xmlns:p14="http://schemas.microsoft.com/office/powerpoint/2010/main" val="30689885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6982" y="486697"/>
            <a:ext cx="11533238" cy="5928851"/>
          </a:xfrm>
        </p:spPr>
        <p:txBody>
          <a:bodyPr>
            <a:normAutofit fontScale="92500" lnSpcReduction="10000"/>
          </a:bodyPr>
          <a:lstStyle/>
          <a:p>
            <a:r>
              <a:rPr lang="ru-RU" sz="2800" b="1" i="1" dirty="0">
                <a:latin typeface="Times New Roman" panose="02020603050405020304" pitchFamily="18" charset="0"/>
                <a:cs typeface="Times New Roman" panose="02020603050405020304" pitchFamily="18" charset="0"/>
              </a:rPr>
              <a:t>Цементные полы </a:t>
            </a:r>
            <a:r>
              <a:rPr lang="ru-RU" sz="2800" b="1" dirty="0">
                <a:latin typeface="Times New Roman" panose="02020603050405020304" pitchFamily="18" charset="0"/>
                <a:cs typeface="Times New Roman" panose="02020603050405020304" pitchFamily="18" charset="0"/>
              </a:rPr>
              <a:t>– такой пол может быть как основанием для покрытия, так и готовым покрытием к использованию. Он ничем не уступает по характеристикам бетонному покрытию. Уровень износостойкости даже в несколько раз выше, благодаря применению качественного строительного материала. Как уже говорилось, есть 2 типа стяжки: «стартовая» (под основание) и «итоговая». Главным показателям данного пола является применение его в любых условиях</a:t>
            </a:r>
            <a:r>
              <a:rPr lang="ru-RU" sz="2800" b="1" dirty="0" smtClean="0">
                <a:latin typeface="Times New Roman" panose="02020603050405020304" pitchFamily="18" charset="0"/>
                <a:cs typeface="Times New Roman" panose="02020603050405020304" pitchFamily="18" charset="0"/>
              </a:rPr>
              <a:t>.</a:t>
            </a:r>
          </a:p>
          <a:p>
            <a:pPr fontAlgn="base"/>
            <a:endParaRPr lang="ru-RU" sz="2800" b="1" dirty="0" smtClean="0">
              <a:latin typeface="Times New Roman" panose="02020603050405020304" pitchFamily="18" charset="0"/>
              <a:cs typeface="Times New Roman" panose="02020603050405020304" pitchFamily="18" charset="0"/>
            </a:endParaRPr>
          </a:p>
          <a:p>
            <a:pPr fontAlgn="base"/>
            <a:r>
              <a:rPr lang="ru-RU" sz="2800" b="1" dirty="0" smtClean="0">
                <a:latin typeface="Times New Roman" panose="02020603050405020304" pitchFamily="18" charset="0"/>
                <a:cs typeface="Times New Roman" panose="02020603050405020304" pitchFamily="18" charset="0"/>
              </a:rPr>
              <a:t>Очищается </a:t>
            </a:r>
            <a:r>
              <a:rPr lang="ru-RU" sz="2800" b="1" dirty="0">
                <a:latin typeface="Times New Roman" panose="02020603050405020304" pitchFamily="18" charset="0"/>
                <a:cs typeface="Times New Roman" panose="02020603050405020304" pitchFamily="18" charset="0"/>
              </a:rPr>
              <a:t>основа пола. Затем наносится слой грунтовки. Через 24 ч. можно наливать смесь размешанного заранее цемента (инструкция для смешивания всегда есть на упаковке), не стоит забывать про маяки, которые облегчают выравнивание пола в процессе его укладки. После застывания цемента поло шлифуют при помощи спецтехники.</a:t>
            </a:r>
          </a:p>
          <a:p>
            <a:pPr fontAlgn="base"/>
            <a:r>
              <a:rPr lang="ru-RU" sz="2800" b="1" dirty="0">
                <a:latin typeface="Times New Roman" panose="02020603050405020304" pitchFamily="18" charset="0"/>
                <a:cs typeface="Times New Roman" panose="02020603050405020304" pitchFamily="18" charset="0"/>
              </a:rPr>
              <a:t>Цементный пол чаще применяется в ангарах, складских помещениях, автостоянках и др.</a:t>
            </a:r>
          </a:p>
          <a:p>
            <a:endParaRPr lang="ru-RU" dirty="0"/>
          </a:p>
        </p:txBody>
      </p:sp>
    </p:spTree>
    <p:extLst>
      <p:ext uri="{BB962C8B-B14F-4D97-AF65-F5344CB8AC3E}">
        <p14:creationId xmlns:p14="http://schemas.microsoft.com/office/powerpoint/2010/main" val="37974067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01446" y="855407"/>
            <a:ext cx="11444748" cy="4896465"/>
          </a:xfrm>
        </p:spPr>
        <p:txBody>
          <a:bodyPr>
            <a:normAutofit fontScale="92500" lnSpcReduction="10000"/>
          </a:bodyPr>
          <a:lstStyle/>
          <a:p>
            <a:pPr fontAlgn="base"/>
            <a:r>
              <a:rPr lang="ru-RU" sz="3200" b="1" i="1" dirty="0">
                <a:latin typeface="Times New Roman" panose="02020603050405020304" pitchFamily="18" charset="0"/>
                <a:cs typeface="Times New Roman" panose="02020603050405020304" pitchFamily="18" charset="0"/>
              </a:rPr>
              <a:t>Асфальтный пол </a:t>
            </a:r>
            <a:r>
              <a:rPr lang="ru-RU" sz="3200" b="1" dirty="0">
                <a:latin typeface="Times New Roman" panose="02020603050405020304" pitchFamily="18" charset="0"/>
                <a:cs typeface="Times New Roman" panose="02020603050405020304" pitchFamily="18" charset="0"/>
              </a:rPr>
              <a:t>– во время его укладки необходимо учитывать качество используемого материала, оно должно быть не ниже марки М1200. Такой вид покрытия достаточно прочен, и может выдержать нагрузки постоянно проезжающих машин различной грузоподъемности. Асфальт устойчив к климатическим перепадам.</a:t>
            </a:r>
          </a:p>
          <a:p>
            <a:pPr fontAlgn="base"/>
            <a:endParaRPr lang="ru-RU" sz="2800" b="1" dirty="0" smtClean="0">
              <a:latin typeface="Times New Roman" panose="02020603050405020304" pitchFamily="18" charset="0"/>
              <a:cs typeface="Times New Roman" panose="02020603050405020304" pitchFamily="18" charset="0"/>
            </a:endParaRPr>
          </a:p>
          <a:p>
            <a:pPr fontAlgn="base"/>
            <a:r>
              <a:rPr lang="ru-RU" sz="2800" b="1" dirty="0" smtClean="0">
                <a:latin typeface="Times New Roman" panose="02020603050405020304" pitchFamily="18" charset="0"/>
                <a:cs typeface="Times New Roman" panose="02020603050405020304" pitchFamily="18" charset="0"/>
              </a:rPr>
              <a:t>Процесс </a:t>
            </a:r>
            <a:r>
              <a:rPr lang="ru-RU" sz="2800" b="1" dirty="0">
                <a:latin typeface="Times New Roman" panose="02020603050405020304" pitchFamily="18" charset="0"/>
                <a:cs typeface="Times New Roman" panose="02020603050405020304" pitchFamily="18" charset="0"/>
              </a:rPr>
              <a:t>укладки бывает:</a:t>
            </a:r>
          </a:p>
          <a:p>
            <a:r>
              <a:rPr lang="ru-RU" sz="2800" b="1" dirty="0">
                <a:latin typeface="Times New Roman" panose="02020603050405020304" pitchFamily="18" charset="0"/>
                <a:cs typeface="Times New Roman" panose="02020603050405020304" pitchFamily="18" charset="0"/>
              </a:rPr>
              <a:t>Холодным – при ремонте асфальтного покрытия, не большие участки, так как асфальт быстро сцепляется и тяжело поддается обработке.</a:t>
            </a:r>
          </a:p>
          <a:p>
            <a:r>
              <a:rPr lang="ru-RU" sz="2800" b="1" dirty="0">
                <a:latin typeface="Times New Roman" panose="02020603050405020304" pitchFamily="18" charset="0"/>
                <a:cs typeface="Times New Roman" panose="02020603050405020304" pitchFamily="18" charset="0"/>
              </a:rPr>
              <a:t>Горячим – укладка целой новой поверхности, хорошо уплотняется</a:t>
            </a:r>
          </a:p>
          <a:p>
            <a:endParaRPr lang="ru-RU" dirty="0"/>
          </a:p>
        </p:txBody>
      </p:sp>
    </p:spTree>
    <p:extLst>
      <p:ext uri="{BB962C8B-B14F-4D97-AF65-F5344CB8AC3E}">
        <p14:creationId xmlns:p14="http://schemas.microsoft.com/office/powerpoint/2010/main" val="2299074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45690" y="604684"/>
            <a:ext cx="11282516" cy="5619135"/>
          </a:xfrm>
        </p:spPr>
        <p:txBody>
          <a:bodyPr>
            <a:normAutofit fontScale="92500" lnSpcReduction="10000"/>
          </a:bodyPr>
          <a:lstStyle/>
          <a:p>
            <a:pPr fontAlgn="base"/>
            <a:r>
              <a:rPr lang="ru-RU" sz="3200" b="1" dirty="0">
                <a:latin typeface="Times New Roman" panose="02020603050405020304" pitchFamily="18" charset="0"/>
                <a:cs typeface="Times New Roman" panose="02020603050405020304" pitchFamily="18" charset="0"/>
              </a:rPr>
              <a:t>Очищается будущая территория для укладки. Убирается грунт до 30 см., устанавливаются перегородки по границе краев будущего асфальтного покрытия. Засыпают щебень толщиной не более 15 см. Хорошо утрамбовывают. Затем засыпают песок до 5 см. Все это заливают водой и трамбуют катком для лучшего уплотнения. Потом укладывается горячий асфальт, который равномерно распределяют по всему пространству. После чего катком полностью выравнивается вся поверхность покрытия.</a:t>
            </a:r>
          </a:p>
          <a:p>
            <a:pPr fontAlgn="base"/>
            <a:r>
              <a:rPr lang="ru-RU" sz="3200" b="1" dirty="0">
                <a:latin typeface="Times New Roman" panose="02020603050405020304" pitchFamily="18" charset="0"/>
                <a:cs typeface="Times New Roman" panose="02020603050405020304" pitchFamily="18" charset="0"/>
              </a:rPr>
              <a:t>Асфальтный пол удобен при укладке в ангарах для техники (как воздушной, так и наземной), производственных цехах (особенно в военной промышленности), автостоянках, автомойках и др.</a:t>
            </a:r>
          </a:p>
          <a:p>
            <a:endParaRPr lang="ru-RU" dirty="0"/>
          </a:p>
        </p:txBody>
      </p:sp>
    </p:spTree>
    <p:extLst>
      <p:ext uri="{BB962C8B-B14F-4D97-AF65-F5344CB8AC3E}">
        <p14:creationId xmlns:p14="http://schemas.microsoft.com/office/powerpoint/2010/main" val="39856576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958645"/>
            <a:ext cx="10515600" cy="5218318"/>
          </a:xfrm>
        </p:spPr>
        <p:txBody>
          <a:bodyPr>
            <a:normAutofit/>
          </a:bodyPr>
          <a:lstStyle/>
          <a:p>
            <a:r>
              <a:rPr lang="ru-RU" sz="3200" b="1" i="1" dirty="0">
                <a:latin typeface="Times New Roman" panose="02020603050405020304" pitchFamily="18" charset="0"/>
                <a:cs typeface="Times New Roman" panose="02020603050405020304" pitchFamily="18" charset="0"/>
              </a:rPr>
              <a:t>Металлический пол </a:t>
            </a:r>
            <a:r>
              <a:rPr lang="ru-RU" sz="3200" b="1" dirty="0">
                <a:latin typeface="Times New Roman" panose="02020603050405020304" pitchFamily="18" charset="0"/>
                <a:cs typeface="Times New Roman" panose="02020603050405020304" pitchFamily="18" charset="0"/>
              </a:rPr>
              <a:t>– данное покрытие одно из самых прочных, среди выше перечисленных. Оно выдерживает не только большие нагрузки, но и не склонно к стиранию покрытия. Топпинг с добавлением металлической крошки обеспечивает долговременное покрытие до 20 лет. Единственное что стоит помнить – металлический пол может быть склонен к коррозии, поэтому лучше избегать тех помещений, где есть прямой доступ к воде.</a:t>
            </a:r>
          </a:p>
        </p:txBody>
      </p:sp>
    </p:spTree>
    <p:extLst>
      <p:ext uri="{BB962C8B-B14F-4D97-AF65-F5344CB8AC3E}">
        <p14:creationId xmlns:p14="http://schemas.microsoft.com/office/powerpoint/2010/main" val="3433730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663677"/>
            <a:ext cx="10515600" cy="5513286"/>
          </a:xfrm>
        </p:spPr>
        <p:txBody>
          <a:bodyPr/>
          <a:lstStyle/>
          <a:p>
            <a:pPr fontAlgn="base"/>
            <a:r>
              <a:rPr lang="ru-RU" sz="3200" b="1" dirty="0">
                <a:latin typeface="Times New Roman" panose="02020603050405020304" pitchFamily="18" charset="0"/>
                <a:cs typeface="Times New Roman" panose="02020603050405020304" pitchFamily="18" charset="0"/>
              </a:rPr>
              <a:t>Одним из видов укладки металлического пола является </a:t>
            </a:r>
            <a:r>
              <a:rPr lang="ru-RU" sz="3200" b="1" dirty="0" err="1">
                <a:latin typeface="Times New Roman" panose="02020603050405020304" pitchFamily="18" charset="0"/>
                <a:cs typeface="Times New Roman" panose="02020603050405020304" pitchFamily="18" charset="0"/>
              </a:rPr>
              <a:t>топпинг</a:t>
            </a:r>
            <a:r>
              <a:rPr lang="ru-RU" sz="3200" b="1" dirty="0">
                <a:latin typeface="Times New Roman" panose="02020603050405020304" pitchFamily="18" charset="0"/>
                <a:cs typeface="Times New Roman" panose="02020603050405020304" pitchFamily="18" charset="0"/>
              </a:rPr>
              <a:t>. На бетонное основание заливается наполнитель с металлической стружкой, затем после его высыхания заливается смола (эпоксидная или полиуретановая), после высыхания верхний слой затирается спецтехникой, для укрепления покрытия.</a:t>
            </a:r>
          </a:p>
          <a:p>
            <a:pPr fontAlgn="base"/>
            <a:r>
              <a:rPr lang="ru-RU" sz="3200" b="1" dirty="0">
                <a:latin typeface="Times New Roman" panose="02020603050405020304" pitchFamily="18" charset="0"/>
                <a:cs typeface="Times New Roman" panose="02020603050405020304" pitchFamily="18" charset="0"/>
              </a:rPr>
              <a:t>Металлическое покрытие используется только для промышленных целей, чаще там, где устанавливается тяжелое оборудование и высокий уровень износостойкости – гаражи, склады и т.п.</a:t>
            </a:r>
          </a:p>
          <a:p>
            <a:endParaRPr lang="ru-RU" dirty="0"/>
          </a:p>
        </p:txBody>
      </p:sp>
    </p:spTree>
    <p:extLst>
      <p:ext uri="{BB962C8B-B14F-4D97-AF65-F5344CB8AC3E}">
        <p14:creationId xmlns:p14="http://schemas.microsoft.com/office/powerpoint/2010/main" val="3023763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5122" name="Picture 2" descr="металлическое покрытие в автосервис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7482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86697" y="560438"/>
            <a:ext cx="11385755" cy="5855109"/>
          </a:xfrm>
        </p:spPr>
        <p:txBody>
          <a:bodyPr>
            <a:normAutofit fontScale="92500" lnSpcReduction="20000"/>
          </a:bodyPr>
          <a:lstStyle/>
          <a:p>
            <a:r>
              <a:rPr lang="ru-RU" sz="3900" b="1" i="1" dirty="0">
                <a:latin typeface="Times New Roman" panose="02020603050405020304" pitchFamily="18" charset="0"/>
                <a:cs typeface="Times New Roman" panose="02020603050405020304" pitchFamily="18" charset="0"/>
              </a:rPr>
              <a:t>Промышленные здания</a:t>
            </a:r>
            <a:r>
              <a:rPr lang="ru-RU" sz="3900" b="1" dirty="0">
                <a:latin typeface="Times New Roman" panose="02020603050405020304" pitchFamily="18" charset="0"/>
                <a:cs typeface="Times New Roman" panose="02020603050405020304" pitchFamily="18" charset="0"/>
              </a:rPr>
              <a:t> – цеха для производства продукции как легкой, так и тяжелой промышленности, складские помещения для хранения продукции и любых других материалов как хозяйственной, так и пищевой сферы деятельности, ангары для всевозможной техники (военной или гражданской) и т.д</a:t>
            </a:r>
            <a:r>
              <a:rPr lang="ru-RU" sz="3900" b="1" dirty="0" smtClean="0">
                <a:latin typeface="Times New Roman" panose="02020603050405020304" pitchFamily="18" charset="0"/>
                <a:cs typeface="Times New Roman" panose="02020603050405020304" pitchFamily="18" charset="0"/>
              </a:rPr>
              <a:t>.</a:t>
            </a:r>
          </a:p>
          <a:p>
            <a:r>
              <a:rPr lang="ru-RU" sz="3900" b="1" i="1" dirty="0" smtClean="0">
                <a:latin typeface="Times New Roman" panose="02020603050405020304" pitchFamily="18" charset="0"/>
                <a:cs typeface="Times New Roman" panose="02020603050405020304" pitchFamily="18" charset="0"/>
              </a:rPr>
              <a:t>Коммерческие помещения</a:t>
            </a:r>
            <a:r>
              <a:rPr lang="ru-RU" sz="3900" b="1" dirty="0" smtClean="0">
                <a:latin typeface="Times New Roman" panose="02020603050405020304" pitchFamily="18" charset="0"/>
                <a:cs typeface="Times New Roman" panose="02020603050405020304" pitchFamily="18" charset="0"/>
              </a:rPr>
              <a:t> – различные магазины (гипермаркеты, ларьки, бакалеи для продажи продуктовой и хозяйственной продукции), кафе, бары, стоянки для автомашин, бензоколонки, игровые площадки и многое другое.</a:t>
            </a:r>
          </a:p>
          <a:p>
            <a:endParaRPr lang="ru-RU" dirty="0"/>
          </a:p>
          <a:p>
            <a:endParaRPr lang="ru-RU" dirty="0"/>
          </a:p>
        </p:txBody>
      </p:sp>
    </p:spTree>
    <p:extLst>
      <p:ext uri="{BB962C8B-B14F-4D97-AF65-F5344CB8AC3E}">
        <p14:creationId xmlns:p14="http://schemas.microsoft.com/office/powerpoint/2010/main" val="33699825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483113"/>
            <a:ext cx="10515600" cy="1847133"/>
          </a:xfrm>
        </p:spPr>
        <p:txBody>
          <a:bodyPr>
            <a:normAutofit fontScale="90000"/>
          </a:bodyPr>
          <a:lstStyle/>
          <a:p>
            <a:pPr fontAlgn="base"/>
            <a:r>
              <a:rPr lang="ru-RU" i="1" dirty="0" smtClean="0">
                <a:latin typeface="Times New Roman" panose="02020603050405020304" pitchFamily="18" charset="0"/>
                <a:cs typeface="Times New Roman" panose="02020603050405020304" pitchFamily="18" charset="0"/>
              </a:rPr>
              <a:t>Существует несколько видов покрытий для промышленных зданий и коммерческих помещений:</a:t>
            </a:r>
            <a:endParaRPr lang="ru-RU" i="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802194" y="2551471"/>
            <a:ext cx="8551606" cy="3170903"/>
          </a:xfrm>
        </p:spPr>
        <p:txBody>
          <a:bodyPr>
            <a:noAutofit/>
          </a:bodyPr>
          <a:lstStyle/>
          <a:p>
            <a:r>
              <a:rPr lang="ru-RU" sz="3200" b="1" dirty="0" smtClean="0">
                <a:latin typeface="Times New Roman" panose="02020603050405020304" pitchFamily="18" charset="0"/>
                <a:cs typeface="Times New Roman" panose="02020603050405020304" pitchFamily="18" charset="0"/>
              </a:rPr>
              <a:t>Бетонный</a:t>
            </a:r>
            <a:endParaRPr lang="ru-RU" sz="3200" b="1" dirty="0">
              <a:latin typeface="Times New Roman" panose="02020603050405020304" pitchFamily="18" charset="0"/>
              <a:cs typeface="Times New Roman" panose="02020603050405020304" pitchFamily="18" charset="0"/>
            </a:endParaRPr>
          </a:p>
          <a:p>
            <a:r>
              <a:rPr lang="ru-RU" sz="3200" b="1" dirty="0">
                <a:latin typeface="Times New Roman" panose="02020603050405020304" pitchFamily="18" charset="0"/>
                <a:cs typeface="Times New Roman" panose="02020603050405020304" pitchFamily="18" charset="0"/>
              </a:rPr>
              <a:t>Полимерный</a:t>
            </a:r>
          </a:p>
          <a:p>
            <a:r>
              <a:rPr lang="ru-RU" sz="3200" b="1" dirty="0">
                <a:latin typeface="Times New Roman" panose="02020603050405020304" pitchFamily="18" charset="0"/>
                <a:cs typeface="Times New Roman" panose="02020603050405020304" pitchFamily="18" charset="0"/>
              </a:rPr>
              <a:t>Каменный (плиточный)</a:t>
            </a:r>
          </a:p>
          <a:p>
            <a:r>
              <a:rPr lang="ru-RU" sz="3200" b="1" dirty="0">
                <a:latin typeface="Times New Roman" panose="02020603050405020304" pitchFamily="18" charset="0"/>
                <a:cs typeface="Times New Roman" panose="02020603050405020304" pitchFamily="18" charset="0"/>
              </a:rPr>
              <a:t>Цементный</a:t>
            </a:r>
          </a:p>
          <a:p>
            <a:r>
              <a:rPr lang="ru-RU" sz="3200" b="1" dirty="0">
                <a:latin typeface="Times New Roman" panose="02020603050405020304" pitchFamily="18" charset="0"/>
                <a:cs typeface="Times New Roman" panose="02020603050405020304" pitchFamily="18" charset="0"/>
              </a:rPr>
              <a:t>Асфальтный</a:t>
            </a:r>
          </a:p>
          <a:p>
            <a:r>
              <a:rPr lang="ru-RU" sz="3200" b="1" dirty="0">
                <a:latin typeface="Times New Roman" panose="02020603050405020304" pitchFamily="18" charset="0"/>
                <a:cs typeface="Times New Roman" panose="02020603050405020304" pitchFamily="18" charset="0"/>
              </a:rPr>
              <a:t>Металлический</a:t>
            </a:r>
          </a:p>
        </p:txBody>
      </p:sp>
    </p:spTree>
    <p:extLst>
      <p:ext uri="{BB962C8B-B14F-4D97-AF65-F5344CB8AC3E}">
        <p14:creationId xmlns:p14="http://schemas.microsoft.com/office/powerpoint/2010/main" val="25452852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45690" y="294968"/>
            <a:ext cx="11297264" cy="6400800"/>
          </a:xfrm>
        </p:spPr>
        <p:txBody>
          <a:bodyPr numCol="1">
            <a:normAutofit fontScale="85000" lnSpcReduction="10000"/>
          </a:bodyPr>
          <a:lstStyle/>
          <a:p>
            <a:r>
              <a:rPr lang="ru-RU" sz="4200" b="1" i="1" dirty="0">
                <a:latin typeface="Times New Roman" panose="02020603050405020304" pitchFamily="18" charset="0"/>
                <a:cs typeface="Times New Roman" panose="02020603050405020304" pitchFamily="18" charset="0"/>
              </a:rPr>
              <a:t>Бетонный </a:t>
            </a:r>
            <a:r>
              <a:rPr lang="ru-RU" sz="3300" b="1" dirty="0">
                <a:latin typeface="Times New Roman" panose="02020603050405020304" pitchFamily="18" charset="0"/>
                <a:cs typeface="Times New Roman" panose="02020603050405020304" pitchFamily="18" charset="0"/>
              </a:rPr>
              <a:t>– очень популярен тем, что не требует больших строительных навыков при его укладке. При этом он относительно прочен и долговечен. Главное требование к укладке — это выбор качественного строительного материала, иначе он долго не прослужит</a:t>
            </a:r>
            <a:r>
              <a:rPr lang="ru-RU" sz="3300" b="1" dirty="0" smtClean="0">
                <a:latin typeface="Times New Roman" panose="02020603050405020304" pitchFamily="18" charset="0"/>
                <a:cs typeface="Times New Roman" panose="02020603050405020304" pitchFamily="18" charset="0"/>
              </a:rPr>
              <a:t>.</a:t>
            </a:r>
          </a:p>
          <a:p>
            <a:endParaRPr lang="ru-RU" sz="1300" b="1" dirty="0">
              <a:latin typeface="Times New Roman" panose="02020603050405020304" pitchFamily="18" charset="0"/>
              <a:cs typeface="Times New Roman" panose="02020603050405020304" pitchFamily="18" charset="0"/>
            </a:endParaRPr>
          </a:p>
          <a:p>
            <a:pPr marL="514350" indent="-514350" fontAlgn="base">
              <a:buFont typeface="+mj-lt"/>
              <a:buAutoNum type="arabicPeriod"/>
            </a:pPr>
            <a:r>
              <a:rPr lang="ru-RU" sz="3200" b="1" dirty="0">
                <a:latin typeface="Times New Roman" panose="02020603050405020304" pitchFamily="18" charset="0"/>
                <a:cs typeface="Times New Roman" panose="02020603050405020304" pitchFamily="18" charset="0"/>
              </a:rPr>
              <a:t>Основание – укрепляется грунт.</a:t>
            </a:r>
          </a:p>
          <a:p>
            <a:pPr marL="514350" indent="-514350" fontAlgn="base">
              <a:buFont typeface="+mj-lt"/>
              <a:buAutoNum type="arabicPeriod"/>
            </a:pPr>
            <a:r>
              <a:rPr lang="ru-RU" sz="3200" b="1" dirty="0">
                <a:latin typeface="Times New Roman" panose="02020603050405020304" pitchFamily="18" charset="0"/>
                <a:cs typeface="Times New Roman" panose="02020603050405020304" pitchFamily="18" charset="0"/>
              </a:rPr>
              <a:t>Затем насыпается мелкий песок.</a:t>
            </a:r>
          </a:p>
          <a:p>
            <a:pPr marL="514350" indent="-514350" fontAlgn="base">
              <a:buFont typeface="+mj-lt"/>
              <a:buAutoNum type="arabicPeriod"/>
            </a:pPr>
            <a:r>
              <a:rPr lang="ru-RU" sz="3200" b="1" dirty="0">
                <a:latin typeface="Times New Roman" panose="02020603050405020304" pitchFamily="18" charset="0"/>
                <a:cs typeface="Times New Roman" panose="02020603050405020304" pitchFamily="18" charset="0"/>
              </a:rPr>
              <a:t>После добавляется или щебенка, или керамзит. Для </a:t>
            </a:r>
            <a:r>
              <a:rPr lang="ru-RU" sz="3200" b="1" dirty="0" err="1">
                <a:latin typeface="Times New Roman" panose="02020603050405020304" pitchFamily="18" charset="0"/>
                <a:cs typeface="Times New Roman" panose="02020603050405020304" pitchFamily="18" charset="0"/>
              </a:rPr>
              <a:t>влагоустойчивости</a:t>
            </a:r>
            <a:r>
              <a:rPr lang="ru-RU" sz="3200" b="1" dirty="0">
                <a:latin typeface="Times New Roman" panose="02020603050405020304" pitchFamily="18" charset="0"/>
                <a:cs typeface="Times New Roman" panose="02020603050405020304" pitchFamily="18" charset="0"/>
              </a:rPr>
              <a:t> используют чаще покрытие из полиэтилена.</a:t>
            </a:r>
          </a:p>
          <a:p>
            <a:pPr marL="514350" indent="-514350" fontAlgn="base">
              <a:buFont typeface="+mj-lt"/>
              <a:buAutoNum type="arabicPeriod"/>
            </a:pPr>
            <a:r>
              <a:rPr lang="ru-RU" sz="3200" b="1" dirty="0">
                <a:latin typeface="Times New Roman" panose="02020603050405020304" pitchFamily="18" charset="0"/>
                <a:cs typeface="Times New Roman" panose="02020603050405020304" pitchFamily="18" charset="0"/>
              </a:rPr>
              <a:t>Заливается первый слой бетона с добавлением щебня, не ниже 40 мм.</a:t>
            </a:r>
          </a:p>
          <a:p>
            <a:pPr marL="514350" indent="-514350" fontAlgn="base">
              <a:buFont typeface="+mj-lt"/>
              <a:buAutoNum type="arabicPeriod"/>
            </a:pPr>
            <a:r>
              <a:rPr lang="ru-RU" sz="3200" b="1" dirty="0" err="1">
                <a:latin typeface="Times New Roman" panose="02020603050405020304" pitchFamily="18" charset="0"/>
                <a:cs typeface="Times New Roman" panose="02020603050405020304" pitchFamily="18" charset="0"/>
              </a:rPr>
              <a:t>Стелятся</a:t>
            </a:r>
            <a:r>
              <a:rPr lang="ru-RU" sz="3200" b="1" dirty="0">
                <a:latin typeface="Times New Roman" panose="02020603050405020304" pitchFamily="18" charset="0"/>
                <a:cs typeface="Times New Roman" panose="02020603050405020304" pitchFamily="18" charset="0"/>
              </a:rPr>
              <a:t> специальные мембраны из битума и полимера, они отвечают за конденсат. При желании его можно утеплить, положив пенопласт или минеральную вату.</a:t>
            </a:r>
          </a:p>
          <a:p>
            <a:endParaRPr lang="ru-RU" dirty="0"/>
          </a:p>
        </p:txBody>
      </p:sp>
    </p:spTree>
    <p:extLst>
      <p:ext uri="{BB962C8B-B14F-4D97-AF65-F5344CB8AC3E}">
        <p14:creationId xmlns:p14="http://schemas.microsoft.com/office/powerpoint/2010/main" val="29649449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026" name="Picture 2" descr="бетонное напольное покрыти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6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84747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45691" y="427703"/>
            <a:ext cx="11223522" cy="6179574"/>
          </a:xfrm>
        </p:spPr>
        <p:txBody>
          <a:bodyPr>
            <a:normAutofit fontScale="85000" lnSpcReduction="10000"/>
          </a:bodyPr>
          <a:lstStyle/>
          <a:p>
            <a:pPr marL="0" indent="0" fontAlgn="base">
              <a:buNone/>
            </a:pPr>
            <a:r>
              <a:rPr lang="ru-RU" sz="3300" b="1" dirty="0" smtClean="0">
                <a:latin typeface="Times New Roman" panose="02020603050405020304" pitchFamily="18" charset="0"/>
                <a:cs typeface="Times New Roman" panose="02020603050405020304" pitchFamily="18" charset="0"/>
              </a:rPr>
              <a:t>6.   Закрепляются </a:t>
            </a:r>
            <a:r>
              <a:rPr lang="ru-RU" sz="3300" b="1" dirty="0">
                <a:latin typeface="Times New Roman" panose="02020603050405020304" pitchFamily="18" charset="0"/>
                <a:cs typeface="Times New Roman" panose="02020603050405020304" pitchFamily="18" charset="0"/>
              </a:rPr>
              <a:t>металлические стержни арматуры, скрепленные между собой в виде сетки.</a:t>
            </a:r>
          </a:p>
          <a:p>
            <a:pPr marL="0" indent="0" fontAlgn="base">
              <a:buNone/>
            </a:pPr>
            <a:r>
              <a:rPr lang="ru-RU" sz="3300" b="1" dirty="0" smtClean="0">
                <a:latin typeface="Times New Roman" panose="02020603050405020304" pitchFamily="18" charset="0"/>
                <a:cs typeface="Times New Roman" panose="02020603050405020304" pitchFamily="18" charset="0"/>
              </a:rPr>
              <a:t>7.   Снова </a:t>
            </a:r>
            <a:r>
              <a:rPr lang="ru-RU" sz="3300" b="1" dirty="0">
                <a:latin typeface="Times New Roman" panose="02020603050405020304" pitchFamily="18" charset="0"/>
                <a:cs typeface="Times New Roman" panose="02020603050405020304" pitchFamily="18" charset="0"/>
              </a:rPr>
              <a:t>заливается слой бетона, параллельно ставятся «маяки» (на протяжении каждых 2 м., для измерения правилом), толщина его должна составлять свыше 1.5 см. от высоты маяков.</a:t>
            </a:r>
          </a:p>
          <a:p>
            <a:pPr marL="0" indent="0" fontAlgn="base">
              <a:buNone/>
            </a:pPr>
            <a:r>
              <a:rPr lang="ru-RU" sz="3300" b="1" dirty="0" smtClean="0">
                <a:latin typeface="Times New Roman" panose="02020603050405020304" pitchFamily="18" charset="0"/>
                <a:cs typeface="Times New Roman" panose="02020603050405020304" pitchFamily="18" charset="0"/>
              </a:rPr>
              <a:t>8.   </a:t>
            </a:r>
            <a:r>
              <a:rPr lang="ru-RU" sz="3300" b="1" dirty="0" err="1" smtClean="0">
                <a:latin typeface="Times New Roman" panose="02020603050405020304" pitchFamily="18" charset="0"/>
                <a:cs typeface="Times New Roman" panose="02020603050405020304" pitchFamily="18" charset="0"/>
              </a:rPr>
              <a:t>Утрамбовывание</a:t>
            </a:r>
            <a:r>
              <a:rPr lang="ru-RU" sz="3300" b="1" dirty="0" smtClean="0">
                <a:latin typeface="Times New Roman" panose="02020603050405020304" pitchFamily="18" charset="0"/>
                <a:cs typeface="Times New Roman" panose="02020603050405020304" pitchFamily="18" charset="0"/>
              </a:rPr>
              <a:t> </a:t>
            </a:r>
            <a:r>
              <a:rPr lang="ru-RU" sz="3300" b="1" dirty="0">
                <a:latin typeface="Times New Roman" panose="02020603050405020304" pitchFamily="18" charset="0"/>
                <a:cs typeface="Times New Roman" panose="02020603050405020304" pitchFamily="18" charset="0"/>
              </a:rPr>
              <a:t>и выравнивание бетона при помощи спецтехники. Для предотвращения появления трещин на бетонный пол наносят швы, это делается, когда бетонное покрытие достаточно высохло, и при этом возможно сделать надрезы относительно 1/3 к толщине уложенного пола.</a:t>
            </a:r>
          </a:p>
          <a:p>
            <a:pPr marL="0" indent="0" fontAlgn="base">
              <a:buNone/>
            </a:pPr>
            <a:r>
              <a:rPr lang="ru-RU" sz="3300" b="1" dirty="0" smtClean="0">
                <a:latin typeface="Times New Roman" panose="02020603050405020304" pitchFamily="18" charset="0"/>
                <a:cs typeface="Times New Roman" panose="02020603050405020304" pitchFamily="18" charset="0"/>
              </a:rPr>
              <a:t>9.   Затем </a:t>
            </a:r>
            <a:r>
              <a:rPr lang="ru-RU" sz="3300" b="1" dirty="0">
                <a:latin typeface="Times New Roman" panose="02020603050405020304" pitchFamily="18" charset="0"/>
                <a:cs typeface="Times New Roman" panose="02020603050405020304" pitchFamily="18" charset="0"/>
              </a:rPr>
              <a:t>полученные швы покрываются герметическим раствором во избежание попадания влаги.</a:t>
            </a:r>
          </a:p>
          <a:p>
            <a:pPr marL="0" indent="0" fontAlgn="base">
              <a:buNone/>
            </a:pPr>
            <a:r>
              <a:rPr lang="ru-RU" sz="3300" b="1" dirty="0">
                <a:latin typeface="Times New Roman" panose="02020603050405020304" pitchFamily="18" charset="0"/>
                <a:cs typeface="Times New Roman" panose="02020603050405020304" pitchFamily="18" charset="0"/>
              </a:rPr>
              <a:t>Они удобны в гаражах, складских помещениях, хозяйственных, ангарных и т.п.</a:t>
            </a:r>
          </a:p>
          <a:p>
            <a:endParaRPr lang="ru-RU" dirty="0"/>
          </a:p>
        </p:txBody>
      </p:sp>
    </p:spTree>
    <p:extLst>
      <p:ext uri="{BB962C8B-B14F-4D97-AF65-F5344CB8AC3E}">
        <p14:creationId xmlns:p14="http://schemas.microsoft.com/office/powerpoint/2010/main" val="3110033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94967" y="339212"/>
            <a:ext cx="11547987" cy="6371303"/>
          </a:xfrm>
        </p:spPr>
        <p:txBody>
          <a:bodyPr>
            <a:noAutofit/>
          </a:bodyPr>
          <a:lstStyle/>
          <a:p>
            <a:r>
              <a:rPr lang="ru-RU" sz="3200" b="1" i="1" dirty="0">
                <a:latin typeface="Times New Roman" panose="02020603050405020304" pitchFamily="18" charset="0"/>
                <a:cs typeface="Times New Roman" panose="02020603050405020304" pitchFamily="18" charset="0"/>
              </a:rPr>
              <a:t>Полимерный пол </a:t>
            </a:r>
            <a:r>
              <a:rPr lang="ru-RU" sz="2800" b="1" dirty="0">
                <a:latin typeface="Times New Roman" panose="02020603050405020304" pitchFamily="18" charset="0"/>
                <a:cs typeface="Times New Roman" panose="02020603050405020304" pitchFamily="18" charset="0"/>
              </a:rPr>
              <a:t>– достаточно недавно они стали не только популярны при строительстве промышленных зданий, но и для отделки жилых помещений. Все дело в том, что они достаточно хорошо выдерживают различные виды нагрузок, при этом срок эксплуатации   достаточно высок и может достигать больше 15 лет</a:t>
            </a:r>
            <a:r>
              <a:rPr lang="ru-RU" sz="2800" b="1" dirty="0" smtClean="0">
                <a:latin typeface="Times New Roman" panose="02020603050405020304" pitchFamily="18" charset="0"/>
                <a:cs typeface="Times New Roman" panose="02020603050405020304" pitchFamily="18" charset="0"/>
              </a:rPr>
              <a:t>.</a:t>
            </a:r>
          </a:p>
          <a:p>
            <a:endParaRPr lang="ru-RU" sz="1400" b="1" dirty="0">
              <a:latin typeface="Times New Roman" panose="02020603050405020304" pitchFamily="18" charset="0"/>
              <a:cs typeface="Times New Roman" panose="02020603050405020304" pitchFamily="18" charset="0"/>
            </a:endParaRPr>
          </a:p>
          <a:p>
            <a:r>
              <a:rPr lang="ru-RU" sz="2400" b="1" dirty="0">
                <a:latin typeface="Times New Roman" panose="02020603050405020304" pitchFamily="18" charset="0"/>
                <a:cs typeface="Times New Roman" panose="02020603050405020304" pitchFamily="18" charset="0"/>
              </a:rPr>
              <a:t>Д</a:t>
            </a:r>
            <a:r>
              <a:rPr lang="ru-RU" sz="2400" b="1" dirty="0" smtClean="0">
                <a:latin typeface="Times New Roman" panose="02020603050405020304" pitchFamily="18" charset="0"/>
                <a:cs typeface="Times New Roman" panose="02020603050405020304" pitchFamily="18" charset="0"/>
              </a:rPr>
              <a:t>ля </a:t>
            </a:r>
            <a:r>
              <a:rPr lang="ru-RU" sz="2400" b="1" dirty="0">
                <a:latin typeface="Times New Roman" panose="02020603050405020304" pitchFamily="18" charset="0"/>
                <a:cs typeface="Times New Roman" panose="02020603050405020304" pitchFamily="18" charset="0"/>
              </a:rPr>
              <a:t>начала готовят бетонное основание – очищают и затирают неровности. Затем грунтуют поверхность в несколько слоев интервал как минимум 4 ч. Максимум через 24 ч. выкладывается полимерная смесь, при помощи специального валика. Слоев может быть несколько, главное давать предыдущему засохнуть. Подвергаться нагрузкам он может только спустя 48 ч., а оказывать полное механическое воздействие лишь через 8 дней</a:t>
            </a:r>
            <a:r>
              <a:rPr lang="ru-RU" sz="2400" b="1" dirty="0" smtClean="0">
                <a:latin typeface="Times New Roman" panose="02020603050405020304" pitchFamily="18" charset="0"/>
                <a:cs typeface="Times New Roman" panose="02020603050405020304" pitchFamily="18" charset="0"/>
              </a:rPr>
              <a:t>.</a:t>
            </a:r>
          </a:p>
          <a:p>
            <a:r>
              <a:rPr lang="ru-RU" sz="2400" b="1" dirty="0" smtClean="0">
                <a:latin typeface="Times New Roman" panose="02020603050405020304" pitchFamily="18" charset="0"/>
                <a:cs typeface="Times New Roman" panose="02020603050405020304" pitchFamily="18" charset="0"/>
              </a:rPr>
              <a:t>Применяются </a:t>
            </a:r>
            <a:r>
              <a:rPr lang="ru-RU" sz="2400" b="1" dirty="0">
                <a:latin typeface="Times New Roman" panose="02020603050405020304" pitchFamily="18" charset="0"/>
                <a:cs typeface="Times New Roman" panose="02020603050405020304" pitchFamily="18" charset="0"/>
              </a:rPr>
              <a:t>полимерные полы в игровых комнатах, кафе, </a:t>
            </a:r>
            <a:r>
              <a:rPr lang="ru-RU" sz="2400" b="1" dirty="0" smtClean="0">
                <a:latin typeface="Times New Roman" panose="02020603050405020304" pitchFamily="18" charset="0"/>
                <a:cs typeface="Times New Roman" panose="02020603050405020304" pitchFamily="18" charset="0"/>
              </a:rPr>
              <a:t>барах, магазинах, больницах </a:t>
            </a:r>
            <a:r>
              <a:rPr lang="ru-RU" sz="2400" b="1" dirty="0">
                <a:latin typeface="Times New Roman" panose="02020603050405020304" pitchFamily="18" charset="0"/>
                <a:cs typeface="Times New Roman" panose="02020603050405020304" pitchFamily="18" charset="0"/>
              </a:rPr>
              <a:t>и т.п.</a:t>
            </a:r>
          </a:p>
        </p:txBody>
      </p:sp>
    </p:spTree>
    <p:extLst>
      <p:ext uri="{BB962C8B-B14F-4D97-AF65-F5344CB8AC3E}">
        <p14:creationId xmlns:p14="http://schemas.microsoft.com/office/powerpoint/2010/main" val="32373687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050" name="Picture 2" descr="полимерный эпоксидный пол"/>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838200" y="5542160"/>
            <a:ext cx="6476921" cy="523220"/>
          </a:xfrm>
          <a:prstGeom prst="rect">
            <a:avLst/>
          </a:prstGeom>
        </p:spPr>
        <p:txBody>
          <a:bodyPr wrap="square">
            <a:spAutoFit/>
          </a:bodyPr>
          <a:lstStyle/>
          <a:p>
            <a:pPr fontAlgn="base"/>
            <a:r>
              <a:rPr lang="ru-RU" sz="2800" b="1" i="0" cap="all" dirty="0" smtClean="0">
                <a:solidFill>
                  <a:schemeClr val="bg1"/>
                </a:solidFill>
                <a:effectLst/>
                <a:latin typeface="PT Sans"/>
              </a:rPr>
              <a:t>ПОЛИМЕРНЫЙ НАЛИВНОЙ ПОЛ</a:t>
            </a:r>
            <a:endParaRPr lang="ru-RU" sz="2800" b="1" i="0" cap="all" dirty="0">
              <a:solidFill>
                <a:schemeClr val="bg1"/>
              </a:solidFill>
              <a:effectLst/>
              <a:latin typeface="PT Sans"/>
            </a:endParaRPr>
          </a:p>
        </p:txBody>
      </p:sp>
    </p:spTree>
    <p:extLst>
      <p:ext uri="{BB962C8B-B14F-4D97-AF65-F5344CB8AC3E}">
        <p14:creationId xmlns:p14="http://schemas.microsoft.com/office/powerpoint/2010/main" val="2472706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86695" y="1106129"/>
            <a:ext cx="11223523" cy="4748981"/>
          </a:xfrm>
        </p:spPr>
        <p:txBody>
          <a:bodyPr>
            <a:normAutofit lnSpcReduction="10000"/>
          </a:bodyPr>
          <a:lstStyle/>
          <a:p>
            <a:r>
              <a:rPr lang="ru-RU" sz="3200" b="1" i="1" dirty="0">
                <a:latin typeface="Times New Roman" panose="02020603050405020304" pitchFamily="18" charset="0"/>
                <a:cs typeface="Times New Roman" panose="02020603050405020304" pitchFamily="18" charset="0"/>
              </a:rPr>
              <a:t>Каменные и плиточные полы</a:t>
            </a:r>
            <a:r>
              <a:rPr lang="ru-RU" sz="3200" b="1" dirty="0">
                <a:latin typeface="Times New Roman" panose="02020603050405020304" pitchFamily="18" charset="0"/>
                <a:cs typeface="Times New Roman" panose="02020603050405020304" pitchFamily="18" charset="0"/>
              </a:rPr>
              <a:t> – часто такие напольные покрытия гораздо предпочтительней, чем любые другие. Причина в практичности их уборки, и разнообразии фактур. Так же он долговечен и не требует особого ухода. </a:t>
            </a:r>
            <a:endParaRPr lang="ru-RU" sz="3200" b="1" dirty="0" smtClean="0">
              <a:latin typeface="Times New Roman" panose="02020603050405020304" pitchFamily="18" charset="0"/>
              <a:cs typeface="Times New Roman" panose="02020603050405020304" pitchFamily="18" charset="0"/>
            </a:endParaRPr>
          </a:p>
          <a:p>
            <a:r>
              <a:rPr lang="ru-RU" sz="3200" b="1" dirty="0" smtClean="0">
                <a:latin typeface="Times New Roman" panose="02020603050405020304" pitchFamily="18" charset="0"/>
                <a:cs typeface="Times New Roman" panose="02020603050405020304" pitchFamily="18" charset="0"/>
              </a:rPr>
              <a:t>Сейчас </a:t>
            </a:r>
            <a:r>
              <a:rPr lang="ru-RU" sz="3200" b="1" dirty="0">
                <a:latin typeface="Times New Roman" panose="02020603050405020304" pitchFamily="18" charset="0"/>
                <a:cs typeface="Times New Roman" panose="02020603050405020304" pitchFamily="18" charset="0"/>
              </a:rPr>
              <a:t>на строительных рынках есть множество вариаций плитки и камня для его отделки. Есть как керамические, так и каменные плитки, всевозможных форм и размеров. Главное при выборе материала, учитывать для какого помещения будет уложена плитка или камень.</a:t>
            </a:r>
          </a:p>
        </p:txBody>
      </p:sp>
    </p:spTree>
    <p:extLst>
      <p:ext uri="{BB962C8B-B14F-4D97-AF65-F5344CB8AC3E}">
        <p14:creationId xmlns:p14="http://schemas.microsoft.com/office/powerpoint/2010/main" val="110497562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авон">
  <a:themeElements>
    <a:clrScheme name="Савон">
      <a:dk1>
        <a:sysClr val="windowText" lastClr="000000"/>
      </a:dk1>
      <a:lt1>
        <a:sysClr val="window" lastClr="FFFFFF"/>
      </a:lt1>
      <a:dk2>
        <a:srgbClr val="373545"/>
      </a:dk2>
      <a:lt2>
        <a:srgbClr val="BCD0E0"/>
      </a:lt2>
      <a:accent1>
        <a:srgbClr val="3494BA"/>
      </a:accent1>
      <a:accent2>
        <a:srgbClr val="58B6C0"/>
      </a:accent2>
      <a:accent3>
        <a:srgbClr val="75BDA7"/>
      </a:accent3>
      <a:accent4>
        <a:srgbClr val="7A8C8E"/>
      </a:accent4>
      <a:accent5>
        <a:srgbClr val="84ACB6"/>
      </a:accent5>
      <a:accent6>
        <a:srgbClr val="6793CD"/>
      </a:accent6>
      <a:hlink>
        <a:srgbClr val="6B9F25"/>
      </a:hlink>
      <a:folHlink>
        <a:srgbClr val="9F6715"/>
      </a:folHlink>
    </a:clrScheme>
    <a:fontScheme name="Савон">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Савон">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913DB040-6816-4415-960D-8178C785755E}"/>
    </a:ext>
  </a:extLst>
</a:theme>
</file>

<file path=docProps/app.xml><?xml version="1.0" encoding="utf-8"?>
<Properties xmlns="http://schemas.openxmlformats.org/officeDocument/2006/extended-properties" xmlns:vt="http://schemas.openxmlformats.org/officeDocument/2006/docPropsVTypes">
  <Template>Савон</Template>
  <TotalTime>47</TotalTime>
  <Words>697</Words>
  <Application>Microsoft Office PowerPoint</Application>
  <PresentationFormat>Широкоэкранный</PresentationFormat>
  <Paragraphs>48</Paragraphs>
  <Slides>18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18</vt:i4>
      </vt:variant>
    </vt:vector>
  </HeadingPairs>
  <TitlesOfParts>
    <vt:vector size="23" baseType="lpstr">
      <vt:lpstr>Arial</vt:lpstr>
      <vt:lpstr>Century Gothic</vt:lpstr>
      <vt:lpstr>PT Sans</vt:lpstr>
      <vt:lpstr>Times New Roman</vt:lpstr>
      <vt:lpstr>Савон</vt:lpstr>
      <vt:lpstr>Полы в промышленных зданиях</vt:lpstr>
      <vt:lpstr>Презентация PowerPoint</vt:lpstr>
      <vt:lpstr>Существует несколько видов покрытий для промышленных зданий и коммерческих помещений: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5</cp:revision>
  <cp:lastPrinted>2019-11-04T04:30:06Z</cp:lastPrinted>
  <dcterms:created xsi:type="dcterms:W3CDTF">2019-11-04T03:57:10Z</dcterms:created>
  <dcterms:modified xsi:type="dcterms:W3CDTF">2019-11-04T04:44:40Z</dcterms:modified>
</cp:coreProperties>
</file>