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76" r:id="rId5"/>
    <p:sldId id="278" r:id="rId6"/>
    <p:sldId id="259" r:id="rId7"/>
    <p:sldId id="260" r:id="rId8"/>
    <p:sldId id="261" r:id="rId9"/>
    <p:sldId id="262" r:id="rId10"/>
    <p:sldId id="263" r:id="rId11"/>
    <p:sldId id="277" r:id="rId12"/>
    <p:sldId id="265" r:id="rId13"/>
    <p:sldId id="264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00"/>
    <a:srgbClr val="000000"/>
    <a:srgbClr val="CC0000"/>
    <a:srgbClr val="FF0066"/>
    <a:srgbClr val="FF6600"/>
    <a:srgbClr val="6600CC"/>
    <a:srgbClr val="990099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3892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892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9F4822-79BA-4A65-92C3-7B39F67C91A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2188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13EC2C-4E7C-4EA6-99CB-357C1C155CF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475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21D2D9-509C-4285-A414-C3EE87607FF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58876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838200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39F692-DB18-4974-A17D-159892EB7CD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7290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CA85DC-4B8B-4FB3-8DDE-A85DE4B0AAC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3634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4C31A6-57BE-4368-9E3C-F9A6424C091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08901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9280EA-AF03-406A-835E-24504056024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08708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5AE1A6-305B-45EB-9DF0-55B5A4B7862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8037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3D9C32-1619-49CC-9CAB-55B85AEED73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5178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ED989B-0244-4E40-9864-0A9C8E34A2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5199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0323F-9D35-4B48-B145-0A5DAA35EE8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005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69FF15-07B9-4EBD-BB5B-5B4E7CAF80B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7029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4EB6B8-2AD7-4156-8F5C-3B5509264D4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9015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469DD9-C4FB-4DB5-A836-4291E6C3965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6872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37891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7892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7893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789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789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789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789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789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378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9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9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E3CC9AC2-5032-481E-9324-0280A9C347F3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3790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790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7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jpeg"/><Relationship Id="rId5" Type="http://schemas.openxmlformats.org/officeDocument/2006/relationships/image" Target="../media/image7.e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57250" y="0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0" dirty="0" smtClean="0"/>
              <a:t>Реконструкция крыш гражданских зданий</a:t>
            </a:r>
            <a:r>
              <a:rPr lang="ru-RU" sz="4800" dirty="0" smtClean="0"/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4100" name="Picture 4" descr="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4513"/>
            <a:ext cx="9144000" cy="541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Очистка крыши от снега</a:t>
            </a:r>
          </a:p>
        </p:txBody>
      </p:sp>
      <p:pic>
        <p:nvPicPr>
          <p:cNvPr id="1029" name="Picture 7" descr="i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" y="1785938"/>
            <a:ext cx="4659313" cy="4143375"/>
          </a:xfrm>
        </p:spPr>
      </p:pic>
      <p:graphicFrame>
        <p:nvGraphicFramePr>
          <p:cNvPr id="1026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4916488" y="1905000"/>
          <a:ext cx="3927475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Диаграмма" r:id="rId4" imgW="4038526" imgH="4534049" progId="MSGraph.Chart.8">
                  <p:embed followColorScheme="full"/>
                </p:oleObj>
              </mc:Choice>
              <mc:Fallback>
                <p:oleObj name="Диаграмма" r:id="rId4" imgW="4038526" imgH="4534049" progId="MSGraph.Chart.8">
                  <p:embed followColorScheme="full"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6488" y="1905000"/>
                        <a:ext cx="3927475" cy="419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0" name="Picture 9" descr="i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525" y="2143125"/>
            <a:ext cx="4308475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57188" y="142875"/>
            <a:ext cx="8385175" cy="1431925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Рекомендации к эксплуатации крыш:</a:t>
            </a:r>
          </a:p>
        </p:txBody>
      </p:sp>
      <p:sp>
        <p:nvSpPr>
          <p:cNvPr id="1095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85813" y="1785938"/>
            <a:ext cx="8162925" cy="4810125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200" dirty="0" smtClean="0"/>
              <a:t>Необходимо  производить  регулярную  очистку  кровель от мусора (песка, грязи и т. д.), а также от снега и   наледей   при   наружном   водоотводе.   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dirty="0" smtClean="0"/>
              <a:t> Нельзя   при очистке кровли сметать листья и хвою в воронки водостоков, так как, попадая туда, они прилипают к стенкам труб   и,   загнивая,   способствуют   развитию   коррозии. Водостоки   прочищают   весной.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dirty="0" smtClean="0"/>
              <a:t>Несущие конструкции крыши   (стропила,  обрешетки)   рассчитаны  на  определенную  снеговую   нагрузку.  Превышение  ее  вызывает прогиб несущих элементов, вследствие чего нарушаются соединения   кровельного  покрытия и образуются протечки 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dirty="0" smtClean="0"/>
              <a:t>Зимой, и особенно, во время оттепелей для защиты кровли  с наружным  водоотводом  от длительного воздействия талых вод ее необходимо периодически очищать от снега,  не допуская  увеличения  снежного  покрова ­  более чем  на  30 см.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0063" y="142875"/>
            <a:ext cx="8385175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b="0" u="sng" dirty="0" smtClean="0"/>
              <a:t>2.Текущий ремонт чердачных перекрытий.</a:t>
            </a:r>
          </a:p>
        </p:txBody>
      </p:sp>
      <p:sp>
        <p:nvSpPr>
          <p:cNvPr id="686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1905000"/>
            <a:ext cx="8162925" cy="473868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Он включает смену отдельных балок и ремонт их концов, смену наката, </a:t>
            </a:r>
          </a:p>
          <a:p>
            <a:pPr eaLnBrk="1" hangingPunct="1">
              <a:defRPr/>
            </a:pPr>
            <a:r>
              <a:rPr lang="ru-RU" dirty="0" smtClean="0"/>
              <a:t>восстановление глиняной смазки на накате,</a:t>
            </a:r>
          </a:p>
          <a:p>
            <a:pPr eaLnBrk="1" hangingPunct="1">
              <a:defRPr/>
            </a:pPr>
            <a:r>
              <a:rPr lang="ru-RU" dirty="0" smtClean="0"/>
              <a:t> разрыхление, увеличение толщины и просушку засыпки, </a:t>
            </a:r>
          </a:p>
          <a:p>
            <a:pPr eaLnBrk="1" hangingPunct="1">
              <a:defRPr/>
            </a:pPr>
            <a:r>
              <a:rPr lang="ru-RU" dirty="0" smtClean="0"/>
              <a:t>восстановление  известково-песчаной  корки   поверх  засыпки.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0063" y="0"/>
            <a:ext cx="8385175" cy="1146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0" u="sng" dirty="0" smtClean="0"/>
              <a:t>Замена балок</a:t>
            </a:r>
            <a:endParaRPr lang="ru-RU" dirty="0" smtClean="0"/>
          </a:p>
        </p:txBody>
      </p:sp>
      <p:sp>
        <p:nvSpPr>
          <p:cNvPr id="63498" name="Rectangle 10"/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4916488" y="928688"/>
            <a:ext cx="4084637" cy="59293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Рис. 1.  Смена концов  балок чердачного перекрытия.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000" i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i="1" dirty="0" smtClean="0"/>
              <a:t>а — </a:t>
            </a:r>
            <a:r>
              <a:rPr lang="ru-RU" sz="2400" dirty="0" smtClean="0"/>
              <a:t>при помощи боковых накладок;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 </a:t>
            </a:r>
            <a:r>
              <a:rPr lang="ru-RU" sz="2400" i="1" dirty="0" smtClean="0"/>
              <a:t>б — </a:t>
            </a:r>
            <a:r>
              <a:rPr lang="ru-RU" sz="2400" dirty="0" smtClean="0"/>
              <a:t>металлической фермой;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i="1" dirty="0" smtClean="0"/>
              <a:t>в — </a:t>
            </a:r>
            <a:r>
              <a:rPr lang="ru-RU" sz="2400" dirty="0" smtClean="0"/>
              <a:t>накладкой сверху;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/ — нагели; </a:t>
            </a:r>
            <a:r>
              <a:rPr lang="ru-RU" sz="2400" i="1" dirty="0" smtClean="0"/>
              <a:t>2 — </a:t>
            </a:r>
            <a:r>
              <a:rPr lang="ru-RU" sz="2400" dirty="0" smtClean="0"/>
              <a:t>стальные болты; </a:t>
            </a:r>
            <a:r>
              <a:rPr lang="ru-RU" sz="2400" i="1" dirty="0" smtClean="0"/>
              <a:t>3 — </a:t>
            </a:r>
            <a:r>
              <a:rPr lang="ru-RU" sz="2400" dirty="0" smtClean="0"/>
              <a:t>ремонтируемая балка; </a:t>
            </a:r>
            <a:r>
              <a:rPr lang="ru-RU" sz="2400" i="1" dirty="0" smtClean="0"/>
              <a:t>4 — </a:t>
            </a:r>
            <a:r>
              <a:rPr lang="ru-RU" sz="2400" dirty="0" smtClean="0"/>
              <a:t>боковые накладки; 5 — </a:t>
            </a:r>
            <a:r>
              <a:rPr lang="ru-RU" sz="2400" dirty="0" err="1" smtClean="0"/>
              <a:t>надбалка</a:t>
            </a:r>
            <a:r>
              <a:rPr lang="ru-RU" sz="2400" dirty="0" smtClean="0"/>
              <a:t>; </a:t>
            </a:r>
            <a:r>
              <a:rPr lang="ru-RU" sz="2400" i="1" dirty="0" smtClean="0"/>
              <a:t>6 — </a:t>
            </a:r>
            <a:r>
              <a:rPr lang="ru-RU" sz="2400" dirty="0" smtClean="0"/>
              <a:t>протез с деревянным вкладышем</a:t>
            </a:r>
          </a:p>
        </p:txBody>
      </p:sp>
      <p:pic>
        <p:nvPicPr>
          <p:cNvPr id="15364" name="Picture 13"/>
          <p:cNvPicPr>
            <a:picLocks noChangeAspect="1" noChangeArrowheads="1"/>
          </p:cNvPicPr>
          <p:nvPr/>
        </p:nvPicPr>
        <p:blipFill>
          <a:blip r:embed="rId2">
            <a:lum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700" y="4643438"/>
            <a:ext cx="2052638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0125"/>
            <a:ext cx="4429125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0" y="4643438"/>
            <a:ext cx="3357563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28625" y="0"/>
            <a:ext cx="8385175" cy="1431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Глиняная смазка </a:t>
            </a:r>
          </a:p>
        </p:txBody>
      </p:sp>
      <p:sp>
        <p:nvSpPr>
          <p:cNvPr id="6963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14313" y="1071563"/>
            <a:ext cx="8631237" cy="55006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Глиняная смазка, устраиваемая по накату чердачного перекрытия, играет роль гидроизоляции. При разрушении глиняной смазки в случае протечек кровли чердачное перекрытие промокает. Продолжительное отсутствие смазки приводит к загниванию деревянных конструкций.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Работы по ремонту смазки производятся только при положительной температуре окружающего воздуха. Для смазки используют жирную мятую глину с добавкой 10% чистого кварцевого песка.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Замена глиняной смазки рулонными гидроизоляционными материалами не допускается. Глиняная смазка не препятствует прохождению водяных паров через перекрытие, но достаточно хорошо задерживает влагу, которая могла бы проникнуть из чердачного помещения в конструкцию.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Рулонная гидроизоляция преграждает путь влаге в обоих направлениях, поэтому водяные пары, движущиеся из помещений верхних этажей вверх, скапливаются под гидроизоляцией, увлажняют древесину конструкций и способствуют тем самым ее загниванию. В этом случае на потолках верхних этажей образуются влажные темные пятна.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93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0063" y="0"/>
            <a:ext cx="8385175" cy="1431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Засыпка — утеплитель </a:t>
            </a:r>
          </a:p>
        </p:txBody>
      </p:sp>
      <p:sp>
        <p:nvSpPr>
          <p:cNvPr id="860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14313" y="1143000"/>
            <a:ext cx="8786812" cy="58578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dirty="0" smtClean="0"/>
              <a:t>     Важным элементом чердачного перекрытия является засыпка — утеплитель, защищающий здание от </a:t>
            </a:r>
            <a:r>
              <a:rPr lang="ru-RU" sz="1800" dirty="0" err="1" smtClean="0"/>
              <a:t>теплопотерь</a:t>
            </a:r>
            <a:r>
              <a:rPr lang="ru-RU" sz="1800" dirty="0" smtClean="0"/>
              <a:t>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dirty="0" smtClean="0"/>
              <a:t>     Теплоизоляционные свойства строительных материалов основываются на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dirty="0" smtClean="0"/>
              <a:t>наличии в них пор (структурный материал) или промежутков, заполненных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dirty="0" smtClean="0"/>
              <a:t>воздухом (засыпки).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dirty="0" smtClean="0"/>
              <a:t>     В случае нарушения структуры утеплителя, например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dirty="0" smtClean="0"/>
              <a:t>уплотнения </a:t>
            </a:r>
            <a:r>
              <a:rPr lang="ru-RU" sz="1800" dirty="0" err="1" smtClean="0"/>
              <a:t>минераловатных</a:t>
            </a:r>
            <a:r>
              <a:rPr lang="ru-RU" sz="1800" dirty="0" smtClean="0"/>
              <a:t> материалов, теплоизоляционная способность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dirty="0" smtClean="0"/>
              <a:t>его снижается.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dirty="0" smtClean="0"/>
              <a:t>     При увлажнении утеплителя вследствие протечек или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dirty="0" smtClean="0"/>
              <a:t>скопления конденсата воздух из пор вытесняется водой, которая имеет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dirty="0" smtClean="0"/>
              <a:t>теплопроводность в 20 раз более высокую, чем воздух в порах среднего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dirty="0" smtClean="0"/>
              <a:t>диаметра.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dirty="0" smtClean="0"/>
              <a:t>     Вследствие этого увлажненный утеплитель теряет свои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dirty="0" smtClean="0"/>
              <a:t>теплозащитные свойства и должен быть просушен тем или иным способом.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dirty="0" smtClean="0"/>
              <a:t>     Если утеплитель слежался, потерял структуру и первоначальные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dirty="0" smtClean="0"/>
              <a:t>теплоизоляционные свойства, то повысить теплозащитную способность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dirty="0" smtClean="0"/>
              <a:t>чердачного перекрытия можно путем увеличения слоя утеплителя,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dirty="0" smtClean="0"/>
              <a:t>например, добавив слой керамзитового гравия.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dirty="0" smtClean="0"/>
              <a:t>     Поверх увлажненного утеплителя укладка дополнительного слоя недопустима, так как это может привести к загниванию деревянных конструкций.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28625" y="0"/>
            <a:ext cx="8385175" cy="1431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Известково-песчаная корка</a:t>
            </a:r>
          </a:p>
        </p:txBody>
      </p:sp>
      <p:sp>
        <p:nvSpPr>
          <p:cNvPr id="8704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57188" y="1643063"/>
            <a:ext cx="8416925" cy="50006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Известково-песчаная корка, устраиваемая поверх засыпки, препятствует быстрому увлажнению утеплителя при протечках кровли и защищает утеплитель от уплотнения. Необходимо своевременно восстанавливать известково-песчаную корку.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Выправка деформаций обрешетки </a:t>
            </a:r>
          </a:p>
        </p:txBody>
      </p:sp>
      <p:sp>
        <p:nvSpPr>
          <p:cNvPr id="88071" name="Rectangle 7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918075" y="1428750"/>
            <a:ext cx="3927475" cy="51435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600" dirty="0" smtClean="0"/>
              <a:t>Выправку деформаций обрешетки можно производить с чердака без раскрытия кровли. На обрешетку в поперечном направлении с внутренней стороны нашиваются бруски или доски в середине пролета между двумя стропильными балками так, чтобы по обе стороны от деформированного бруска обрешетки дополнительный брусок закреплялся на соседних элементах, сохраняющих правильное положение 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dirty="0" smtClean="0"/>
              <a:t>Такое крепление дополнительного бруска выправляет положение деформированного элемента и обеспечивает необходимую жесткость основания кровли.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dirty="0" smtClean="0"/>
              <a:t>Провисание стропильных ног устраняется подведением дополнительных опор после предварительного выравнивания временными креплениями </a:t>
            </a:r>
          </a:p>
        </p:txBody>
      </p:sp>
      <p:pic>
        <p:nvPicPr>
          <p:cNvPr id="19460" name="Picture 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" y="1916113"/>
            <a:ext cx="4805363" cy="4227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Заделка пробоин в металлической кровле </a:t>
            </a:r>
          </a:p>
        </p:txBody>
      </p:sp>
      <p:sp>
        <p:nvSpPr>
          <p:cNvPr id="9523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28625" y="1905000"/>
            <a:ext cx="8416925" cy="45958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Пробоины сплошь промазываются </a:t>
            </a:r>
            <a:r>
              <a:rPr lang="ru-RU" sz="2400" dirty="0" err="1" smtClean="0"/>
              <a:t>герметиком</a:t>
            </a:r>
            <a:r>
              <a:rPr lang="ru-RU" sz="2400" dirty="0" smtClean="0"/>
              <a:t>. При помощи герметика пробоины можно заделывать и кровельной сталью. В этом случае заплату сильно прижимают к краям пробоины, промазанным </a:t>
            </a:r>
            <a:r>
              <a:rPr lang="ru-RU" sz="2400" dirty="0" err="1" smtClean="0"/>
              <a:t>тиоколовой</a:t>
            </a:r>
            <a:r>
              <a:rPr lang="ru-RU" sz="2400" dirty="0" smtClean="0"/>
              <a:t> мастикой, после чего ее по периметру вторично промазывают </a:t>
            </a:r>
            <a:r>
              <a:rPr lang="ru-RU" sz="2400" dirty="0" err="1" smtClean="0"/>
              <a:t>герметиком</a:t>
            </a:r>
            <a:r>
              <a:rPr lang="ru-RU" sz="2400" dirty="0" smtClean="0"/>
              <a:t>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 Герметики ТМ-05 и АМ-05 рекомендуется применять только при положительной температуре, однако в случае необходимости допускается в небольшом объеме выполнение описанных работ и в зимнее время при температуре до —15° С. Поверхности под герметик следует тщательно очищать от снега и наледи и насухо протирать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500063" y="0"/>
            <a:ext cx="8385175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u="sng" dirty="0" smtClean="0"/>
              <a:t>Улучшение температурно-влажностного режима и устранение обледенения чердачных крыш.</a:t>
            </a:r>
          </a:p>
        </p:txBody>
      </p:sp>
      <p:sp>
        <p:nvSpPr>
          <p:cNvPr id="101382" name="Rectangle 6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500063" y="1500188"/>
            <a:ext cx="8358187" cy="51435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При создании в чердачном помещении температурного режима, при котором разница температуры наружного воздуха и воздуха чердачного помещения составляет 2—4 °С, </a:t>
            </a:r>
            <a:r>
              <a:rPr lang="ru-RU" sz="2800" dirty="0" err="1" smtClean="0"/>
              <a:t>подтаивания</a:t>
            </a:r>
            <a:r>
              <a:rPr lang="ru-RU" sz="2800" dirty="0" smtClean="0"/>
              <a:t> снега не происходит, а значит не образуется наледей и сосулек.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Обследование чердачных  помещений,  особенно  домов,  подверженных  интенсивному   обледенению,   начинают  с  измерения температуры   воздуха   чердачного  помещения   термометром   для наружного воздуха или психрометром.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0" u="sng" dirty="0" smtClean="0"/>
              <a:t>Виды крыш, требования к ним</a:t>
            </a:r>
            <a:r>
              <a:rPr lang="ru-RU" dirty="0" smtClean="0"/>
              <a:t> 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1785938"/>
            <a:ext cx="8007350" cy="507206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Крышей называется </a:t>
            </a:r>
            <a:r>
              <a:rPr lang="ru-RU" sz="4000" dirty="0" err="1" smtClean="0"/>
              <a:t>совокуп</a:t>
            </a:r>
            <a:r>
              <a:rPr lang="ru-RU" sz="4000" dirty="0" smtClean="0"/>
              <a:t>- </a:t>
            </a:r>
            <a:r>
              <a:rPr lang="ru-RU" sz="4000" dirty="0" err="1" smtClean="0"/>
              <a:t>ность</a:t>
            </a:r>
            <a:r>
              <a:rPr lang="ru-RU" sz="4000" dirty="0" smtClean="0"/>
              <a:t> конструктивных элементов, завершающих здание и защищающих его от внешней среды. Наклонные плоскости крыши, отводящие атмосферную воду, образуют скаты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57188" y="-142875"/>
            <a:ext cx="8385175" cy="12477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 smtClean="0"/>
              <a:t>Источники поступления  </a:t>
            </a:r>
            <a:br>
              <a:rPr lang="ru-RU" sz="2800" dirty="0" smtClean="0"/>
            </a:br>
            <a:r>
              <a:rPr lang="ru-RU" sz="2800" dirty="0" smtClean="0"/>
              <a:t>теплоты в чердачное помещение </a:t>
            </a:r>
          </a:p>
        </p:txBody>
      </p:sp>
      <p:sp>
        <p:nvSpPr>
          <p:cNvPr id="1034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00063" y="1071563"/>
            <a:ext cx="8345487" cy="56435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200" dirty="0" smtClean="0"/>
              <a:t>При разнице температуры наружного воздуха и температуры воздуха на чердаке выше 4°С следует установить источники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dirty="0" smtClean="0"/>
              <a:t>поступления теплоты в чердачное помещение,  которыми  могут быть:  недостаточная или некачественная теплоизоляция чердачного помещения; неудовлетворительная изоляция трубопроводов, воздухосборников, расширительных блоков, вентиляционных и канализационных стояков и т. п., расположенных  в  чердачном   помещении.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dirty="0" smtClean="0"/>
              <a:t>  Кроме   того,   возможна недостаточная вентиляция чердачного помещения. Для улучшения температурно-влажностного      режима     чердачных     помещений и крыш необходимо прежде всего привести в технически исправное состояние их ограждающие конструкции и при возможности устраивать специальную естественную систему вентиляции, располагая вентиляционные отверстия под свесом кровли и в коньке здания. В этом случае в наибольшей степени используют побудительные силы воздухообмена  - тепловой и ветровой напор.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0063" y="0"/>
            <a:ext cx="8385175" cy="10001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Улучшение теплоизоляции</a:t>
            </a:r>
          </a:p>
        </p:txBody>
      </p:sp>
      <p:sp>
        <p:nvSpPr>
          <p:cNvPr id="1044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71500" y="1285875"/>
            <a:ext cx="8274050" cy="5214938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i="1" dirty="0" smtClean="0"/>
              <a:t>Для улучшения теплоизоляции чердачного перекрытия </a:t>
            </a:r>
            <a:r>
              <a:rPr lang="ru-RU" sz="2000" dirty="0" smtClean="0"/>
              <a:t>рекомендуется один из следующих способов: </a:t>
            </a:r>
          </a:p>
          <a:p>
            <a:pPr eaLnBrk="1" hangingPunct="1">
              <a:defRPr/>
            </a:pPr>
            <a:r>
              <a:rPr lang="ru-RU" sz="2000" dirty="0" smtClean="0"/>
              <a:t>а) увеличить толщину утеплителя до нормы;</a:t>
            </a:r>
          </a:p>
          <a:p>
            <a:pPr eaLnBrk="1" hangingPunct="1">
              <a:defRPr/>
            </a:pPr>
            <a:r>
              <a:rPr lang="ru-RU" sz="2000" dirty="0" smtClean="0"/>
              <a:t> б) добавлять утеплитель рекомендуется легкий: керамзит, минеральная вата, минеральный войлок, полимерные утеплители и т. д.; при смене утеплителя глиняную смазку заменять рулонной гидроизоляцией нельзя, так как вентиляция перекрытия будет нарушена; </a:t>
            </a:r>
          </a:p>
          <a:p>
            <a:pPr eaLnBrk="1" hangingPunct="1">
              <a:defRPr/>
            </a:pPr>
            <a:r>
              <a:rPr lang="ru-RU" sz="2000" dirty="0" smtClean="0"/>
              <a:t>в) при слежавшемся сыпучем утеплителе произвести рыхление, которое по правилам эксплуатации необходимо производить 1 раз в 5 лет. </a:t>
            </a:r>
          </a:p>
          <a:p>
            <a:pPr eaLnBrk="1" hangingPunct="1">
              <a:defRPr/>
            </a:pPr>
            <a:r>
              <a:rPr lang="ru-RU" sz="2000" dirty="0" smtClean="0"/>
              <a:t>Двери и люки чердачных помещений должны быть обшиты кровельной сталью по асбесту или войлоку, смоченному в глине.</a:t>
            </a:r>
          </a:p>
          <a:p>
            <a:pPr eaLnBrk="1" hangingPunct="1">
              <a:defRPr/>
            </a:pPr>
            <a:r>
              <a:rPr lang="ru-RU" sz="2000" dirty="0" smtClean="0"/>
              <a:t> Для плотного притвора обязательно нужны: уплотняющие прокладки из резины, </a:t>
            </a:r>
            <a:r>
              <a:rPr lang="ru-RU" sz="2000" dirty="0" err="1" smtClean="0"/>
              <a:t>пенополиуретана</a:t>
            </a:r>
            <a:r>
              <a:rPr lang="ru-RU" sz="2000" dirty="0" smtClean="0"/>
              <a:t> или других упругих материалов.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Теплоизоляция трубопроводов и вентиляционных шахт </a:t>
            </a:r>
          </a:p>
        </p:txBody>
      </p:sp>
      <p:sp>
        <p:nvSpPr>
          <p:cNvPr id="10547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Проверку теплоизоляции трубопроводов центрального отопления </a:t>
            </a:r>
            <a:r>
              <a:rPr lang="ru-RU" sz="2400" dirty="0" err="1" smtClean="0"/>
              <a:t>н</a:t>
            </a:r>
            <a:r>
              <a:rPr lang="ru-RU" sz="2400" dirty="0" smtClean="0"/>
              <a:t> горячего водоснабжения, проходящих в чердачном помещении, Производят осмотром.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Не допускается </a:t>
            </a:r>
            <a:r>
              <a:rPr lang="en-US" sz="2400" dirty="0" smtClean="0"/>
              <a:t>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наличие оголенных участков и трещин теплоизоляции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/>
              <a:t>При нарушении теплоизоляции необходимо ее отремонтировать., оголенные участки утеплить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/>
              <a:t>Проверяют, достаточна ли толщина изоляции.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/>
              <a:t>  При недостаточной изоляции добавить еще слой белой глины с очесами или обернуть трубопровод минеральным войлоком, который крепится металлической или проволокой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u="sng" dirty="0" smtClean="0"/>
              <a:t>Список литературы</a:t>
            </a:r>
            <a:endParaRPr lang="ru-RU" dirty="0" smtClean="0"/>
          </a:p>
        </p:txBody>
      </p:sp>
      <p:sp>
        <p:nvSpPr>
          <p:cNvPr id="10649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1). </a:t>
            </a:r>
            <a:r>
              <a:rPr lang="ru-RU" sz="2400" dirty="0" err="1" smtClean="0"/>
              <a:t>Вольфсон</a:t>
            </a:r>
            <a:r>
              <a:rPr lang="ru-RU" sz="2400" dirty="0" smtClean="0"/>
              <a:t> В.Л., </a:t>
            </a:r>
            <a:r>
              <a:rPr lang="ru-RU" sz="2400" dirty="0" err="1" smtClean="0"/>
              <a:t>Ильяшенко</a:t>
            </a:r>
            <a:r>
              <a:rPr lang="ru-RU" sz="2400" dirty="0" smtClean="0"/>
              <a:t> В.А, </a:t>
            </a:r>
            <a:r>
              <a:rPr lang="ru-RU" sz="2400" dirty="0" err="1" smtClean="0"/>
              <a:t>Комисарчик</a:t>
            </a:r>
            <a:r>
              <a:rPr lang="ru-RU" sz="2400" dirty="0" smtClean="0"/>
              <a:t> Р.Г. Реконструкция и капитальный ремонт жилых и общественных зданий. Изд. 2-е репринт. М.: </a:t>
            </a:r>
            <a:r>
              <a:rPr lang="ru-RU" sz="2400" dirty="0" err="1" smtClean="0"/>
              <a:t>Стройиздат</a:t>
            </a:r>
            <a:r>
              <a:rPr lang="ru-RU" sz="2400" dirty="0" smtClean="0"/>
              <a:t>, 2004г.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2). </a:t>
            </a:r>
            <a:r>
              <a:rPr lang="ru-RU" sz="2400" dirty="0" err="1" smtClean="0"/>
              <a:t>Кочерженко</a:t>
            </a:r>
            <a:r>
              <a:rPr lang="ru-RU" sz="2400" dirty="0" smtClean="0"/>
              <a:t> В.В., Лебедев В.М. Технология реконструкции зданий и сооружений, Учебное пособие для студентов ПГС, Издательство Ассоциации строительных вузов, 2007г.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3). Шагин А.Л. Реконструкция зданий и сооружений, Учебное пособие для строительных специальностей вузов. - М: </a:t>
            </a:r>
            <a:r>
              <a:rPr lang="ru-RU" sz="2400" dirty="0" err="1" smtClean="0"/>
              <a:t>Высш</a:t>
            </a:r>
            <a:r>
              <a:rPr lang="ru-RU" sz="2400" dirty="0" smtClean="0"/>
              <a:t>. </a:t>
            </a:r>
            <a:r>
              <a:rPr lang="ru-RU" sz="2400" dirty="0" err="1" smtClean="0"/>
              <a:t>шк</a:t>
            </a:r>
            <a:r>
              <a:rPr lang="ru-RU" sz="2400" dirty="0" smtClean="0"/>
              <a:t>. , 1991г.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Различают следующие виды крыш:</a:t>
            </a:r>
          </a:p>
        </p:txBody>
      </p:sp>
      <p:sp>
        <p:nvSpPr>
          <p:cNvPr id="22533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142875" y="1643063"/>
            <a:ext cx="4624388" cy="49291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2000" i="1" u="sng" dirty="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i="1" u="sng" dirty="0" smtClean="0"/>
              <a:t>1</a:t>
            </a:r>
            <a:r>
              <a:rPr lang="ru-RU" sz="2400" i="1" u="sng" dirty="0" smtClean="0"/>
              <a:t>) По величине уклона</a:t>
            </a:r>
            <a:r>
              <a:rPr lang="ru-RU" sz="2400" dirty="0" smtClean="0"/>
              <a:t> (уклон ската крыши определяется отношением его высоты к половине перекрываемого пролета (для двускатных крыш) или по всему пролету (для односкатных крыш) и выражается дробью, в градусах или процентах):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- Скатные (одно- и двускатные), имеющие уклон более 15º;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- </a:t>
            </a:r>
            <a:r>
              <a:rPr lang="ru-RU" sz="2400" dirty="0" err="1" smtClean="0"/>
              <a:t>Пологоскатные</a:t>
            </a:r>
            <a:r>
              <a:rPr lang="ru-RU" sz="2400" dirty="0" smtClean="0"/>
              <a:t> с уклоном      5-15º;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- Плоские, с уклонами до 5º</a:t>
            </a:r>
            <a:r>
              <a:rPr lang="ru-RU" sz="2000" dirty="0" smtClean="0"/>
              <a:t>.</a:t>
            </a:r>
          </a:p>
        </p:txBody>
      </p:sp>
      <p:sp>
        <p:nvSpPr>
          <p:cNvPr id="22534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714875" y="1905000"/>
            <a:ext cx="4429125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1800" dirty="0" smtClean="0"/>
          </a:p>
        </p:txBody>
      </p:sp>
      <p:pic>
        <p:nvPicPr>
          <p:cNvPr id="6149" name="Picture 7" descr="i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571625"/>
            <a:ext cx="3986213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8" descr="i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4195763"/>
            <a:ext cx="3500437" cy="266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57188" y="0"/>
            <a:ext cx="8385175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Классификация крыш:</a:t>
            </a:r>
          </a:p>
        </p:txBody>
      </p:sp>
      <p:sp>
        <p:nvSpPr>
          <p:cNvPr id="107527" name="Rectangle 7"/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5000625" y="1357313"/>
            <a:ext cx="3998913" cy="2143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500" i="1" u="sng" dirty="0" smtClean="0"/>
              <a:t>2) По конструктивному решению</a:t>
            </a:r>
            <a:r>
              <a:rPr lang="ru-RU" sz="2500" dirty="0" smtClean="0"/>
              <a:t>: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500" dirty="0" smtClean="0"/>
              <a:t>- чердачные, полупроходные (с высотой чердака 1-1,2 м), с </a:t>
            </a:r>
            <a:r>
              <a:rPr lang="ru-RU" sz="2500" dirty="0" err="1" smtClean="0"/>
              <a:t>микрочердаком</a:t>
            </a:r>
            <a:r>
              <a:rPr lang="ru-RU" sz="2500" dirty="0" smtClean="0"/>
              <a:t>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500" dirty="0" smtClean="0"/>
              <a:t>- </a:t>
            </a:r>
            <a:r>
              <a:rPr lang="ru-RU" sz="2500" dirty="0" err="1" smtClean="0"/>
              <a:t>бесчердачные</a:t>
            </a:r>
            <a:r>
              <a:rPr lang="ru-RU" sz="2500" dirty="0" smtClean="0"/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600" dirty="0" smtClean="0"/>
          </a:p>
        </p:txBody>
      </p:sp>
      <p:pic>
        <p:nvPicPr>
          <p:cNvPr id="7172" name="Picture 8" descr="i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625" y="1285875"/>
            <a:ext cx="3857625" cy="2792413"/>
          </a:xfrm>
        </p:spPr>
      </p:pic>
      <p:pic>
        <p:nvPicPr>
          <p:cNvPr id="7173" name="Picture 10" descr="i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0250" y="4214813"/>
            <a:ext cx="4357688" cy="264318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57188" y="0"/>
            <a:ext cx="8385175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Классификация крыш:</a:t>
            </a:r>
          </a:p>
        </p:txBody>
      </p:sp>
      <p:sp>
        <p:nvSpPr>
          <p:cNvPr id="107527" name="Rectangle 7"/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5072063" y="1214438"/>
            <a:ext cx="4071937" cy="56435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600" dirty="0" smtClean="0"/>
              <a:t>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600" i="1" u="sng" dirty="0" smtClean="0"/>
              <a:t>3</a:t>
            </a:r>
            <a:r>
              <a:rPr lang="ru-RU" sz="2000" i="1" u="sng" dirty="0" smtClean="0"/>
              <a:t>) </a:t>
            </a:r>
            <a:r>
              <a:rPr lang="ru-RU" sz="2400" i="1" u="sng" dirty="0" smtClean="0"/>
              <a:t>По условиям эксплуатации</a:t>
            </a:r>
            <a:r>
              <a:rPr lang="ru-RU" sz="2400" dirty="0" smtClean="0"/>
              <a:t>: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- крыши-террасы, предназначенные для размещения на них спортивных площадок, соляриев, садов и т.д.;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- крыши-«ванны», наполняемые водой в летний период и за счет этого уменьшающие перегрев помещений верхних этажей;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- неэксплуатируемые, устраиваемые у большинства гражданских зданий.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600" dirty="0" smtClean="0"/>
          </a:p>
        </p:txBody>
      </p:sp>
      <p:pic>
        <p:nvPicPr>
          <p:cNvPr id="8196" name="Picture 9" descr="i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641475"/>
            <a:ext cx="4587875" cy="479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009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i="1" u="sng" smtClean="0"/>
              <a:t>Крыши зданий должны удовлетворять требованиям</a:t>
            </a:r>
            <a:r>
              <a:rPr lang="ru-RU" sz="4000" smtClean="0"/>
              <a:t>:</a:t>
            </a:r>
          </a:p>
        </p:txBody>
      </p:sp>
      <p:sp>
        <p:nvSpPr>
          <p:cNvPr id="3993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sz="3600" dirty="0" smtClean="0"/>
              <a:t>- водонепроницаемости и </a:t>
            </a:r>
            <a:r>
              <a:rPr lang="ru-RU" sz="3600" dirty="0" err="1" smtClean="0"/>
              <a:t>атмосферостойкости</a:t>
            </a:r>
            <a:r>
              <a:rPr lang="ru-RU" sz="3600" dirty="0" smtClean="0"/>
              <a:t>;</a:t>
            </a:r>
          </a:p>
          <a:p>
            <a:pPr eaLnBrk="1" hangingPunct="1">
              <a:defRPr/>
            </a:pPr>
            <a:r>
              <a:rPr lang="ru-RU" sz="3600" dirty="0" smtClean="0"/>
              <a:t>- прочности и устойчивости;</a:t>
            </a:r>
          </a:p>
          <a:p>
            <a:pPr eaLnBrk="1" hangingPunct="1">
              <a:defRPr/>
            </a:pPr>
            <a:r>
              <a:rPr lang="ru-RU" sz="3600" dirty="0" smtClean="0"/>
              <a:t>- долговечности, огнестойкости;</a:t>
            </a:r>
          </a:p>
          <a:p>
            <a:pPr eaLnBrk="1" hangingPunct="1">
              <a:defRPr/>
            </a:pPr>
            <a:r>
              <a:rPr lang="ru-RU" sz="3600" dirty="0" smtClean="0"/>
              <a:t>- </a:t>
            </a:r>
            <a:r>
              <a:rPr lang="ru-RU" sz="3600" dirty="0" err="1" smtClean="0"/>
              <a:t>индустриальности</a:t>
            </a:r>
            <a:r>
              <a:rPr lang="ru-RU" sz="3600" dirty="0" smtClean="0"/>
              <a:t>;</a:t>
            </a:r>
          </a:p>
          <a:p>
            <a:pPr eaLnBrk="1" hangingPunct="1">
              <a:defRPr/>
            </a:pPr>
            <a:r>
              <a:rPr lang="ru-RU" sz="3600" dirty="0" smtClean="0"/>
              <a:t>- экономичности.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При обследовании кровель и чердачных помещений необходимо</a:t>
            </a:r>
            <a:r>
              <a:rPr lang="en-US" sz="4000" smtClean="0"/>
              <a:t>:</a:t>
            </a:r>
            <a:r>
              <a:rPr lang="ru-RU" sz="4000" smtClean="0"/>
              <a:t> </a:t>
            </a:r>
          </a:p>
        </p:txBody>
      </p:sp>
      <p:sp>
        <p:nvSpPr>
          <p:cNvPr id="40964" name="Rectangle 4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857250" y="1857375"/>
            <a:ext cx="8001000" cy="50006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200" dirty="0" smtClean="0"/>
              <a:t>обращать внимание на состояние и целостность материала кровель, соединений кровельных элементов, состояние обрешетки, стропильных ног и мест их сопряжений;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dirty="0" smtClean="0"/>
              <a:t> выявлять  наличие и качество креплений кровельного покрытия к основанию;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dirty="0" smtClean="0"/>
              <a:t> определять состояние опор, карнизов, засыпки и несущих конструкций чердачных перекрытий, вентиляционных отверстий и слуховых окон, мест сопряжений конструкций, проходящих через кровельные покрытия;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dirty="0" smtClean="0"/>
              <a:t> определять состояние инженерного оборудования, находящегося в пределах чердачных помещений, разводки центрального отопления, расширительных баков, вентиляционных коробов и шахт, </a:t>
            </a:r>
            <a:r>
              <a:rPr lang="ru-RU" sz="2200" dirty="0" err="1" smtClean="0"/>
              <a:t>канализацион</a:t>
            </a:r>
            <a:r>
              <a:rPr lang="ru-RU" sz="2200" dirty="0" smtClean="0"/>
              <a:t>- </a:t>
            </a:r>
            <a:r>
              <a:rPr lang="ru-RU" sz="2200" dirty="0" err="1" smtClean="0"/>
              <a:t>ных</a:t>
            </a:r>
            <a:r>
              <a:rPr lang="ru-RU" sz="2200" dirty="0" smtClean="0"/>
              <a:t> стояков, дымовых каналов, оборудования </a:t>
            </a:r>
            <a:r>
              <a:rPr lang="ru-RU" sz="2200" dirty="0" err="1" smtClean="0"/>
              <a:t>водоподкачки</a:t>
            </a:r>
            <a:r>
              <a:rPr lang="ru-RU" sz="2200" dirty="0" smtClean="0"/>
              <a:t> и вентиляционных устройств.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D65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55650" y="333375"/>
            <a:ext cx="7354888" cy="2392363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i="1" u="sng" smtClean="0"/>
              <a:t>Основные дефекты несущих конструкций крыш</a:t>
            </a:r>
            <a:r>
              <a:rPr lang="ru-RU" sz="3200" smtClean="0"/>
              <a:t>, которые могут возникнуть при их эксплуатации и требуют устранения: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430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00063" y="2643188"/>
            <a:ext cx="8429625" cy="40005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i="1" u="sng" dirty="0" smtClean="0"/>
              <a:t>деревянных</a:t>
            </a:r>
            <a:r>
              <a:rPr lang="ru-RU" sz="2800" dirty="0" smtClean="0"/>
              <a:t> — нарушения соединений в сопряжениях стропил, разрушение гидроизоляции, отделяющей мауэрлат от каменных конструкций, прогиб стропильных ног, гниение стропильных ног, обрешетки и других элементов;</a:t>
            </a:r>
            <a:endParaRPr lang="ru-RU" sz="2800" i="1" u="sng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i="1" u="sng" dirty="0" smtClean="0"/>
              <a:t>железобетонных</a:t>
            </a:r>
            <a:r>
              <a:rPr lang="ru-RU" sz="2800" dirty="0" smtClean="0"/>
              <a:t> — разрушение бетона на поверхности изделий, отсутствие защитного слоя арматуры, коррозия арматуры, откол углов, трещины, выбоины, расслоения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28625" y="0"/>
            <a:ext cx="8385175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i="1" u="sng" dirty="0" smtClean="0"/>
              <a:t>Основные дефекты кровель:</a:t>
            </a:r>
          </a:p>
        </p:txBody>
      </p:sp>
      <p:sp>
        <p:nvSpPr>
          <p:cNvPr id="5017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57188" y="1643063"/>
            <a:ext cx="8786812" cy="52149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i="1" u="sng" dirty="0" smtClean="0"/>
              <a:t>стальных</a:t>
            </a:r>
            <a:r>
              <a:rPr lang="ru-RU" sz="2800" dirty="0" smtClean="0"/>
              <a:t> — ослабление соединения гребней и фальцев, наличие одинарных фальцев в водоотводящих устройствах, коррозия, пробоины и свищи, разрушение окраски или защитного цинкового слоя; </a:t>
            </a:r>
            <a:endParaRPr lang="ru-RU" sz="2800" i="1" u="sng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800" i="1" u="sng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i="1" u="sng" dirty="0" smtClean="0"/>
              <a:t>кровель из штучных элементов</a:t>
            </a:r>
            <a:r>
              <a:rPr lang="ru-RU" sz="2800" dirty="0" smtClean="0"/>
              <a:t> (из асбестоцементных плиток, листов, черепицы и др.) —повреждения и смещения отдельных элементов, отсутствие надлежащего напуска сопрягаемых элементов, </a:t>
            </a:r>
            <a:r>
              <a:rPr lang="ru-RU" sz="2800" dirty="0" err="1" smtClean="0"/>
              <a:t>неплотности</a:t>
            </a:r>
            <a:r>
              <a:rPr lang="ru-RU" sz="2800" dirty="0" smtClean="0"/>
              <a:t> в местах сопряжений с выступающими над крышей конструкциями и оборудованием, ослабление крепления элементов кровель к обрешетке.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</TotalTime>
  <Words>1684</Words>
  <Application>Microsoft Office PowerPoint</Application>
  <PresentationFormat>Экран (4:3)</PresentationFormat>
  <Paragraphs>121</Paragraphs>
  <Slides>23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Arial Black</vt:lpstr>
      <vt:lpstr>Wingdings</vt:lpstr>
      <vt:lpstr>Calibri</vt:lpstr>
      <vt:lpstr>Трава</vt:lpstr>
      <vt:lpstr>Диаграмма</vt:lpstr>
      <vt:lpstr>Реконструкция крыш гражданских зданий </vt:lpstr>
      <vt:lpstr>Виды крыш, требования к ним </vt:lpstr>
      <vt:lpstr>Различают следующие виды крыш:</vt:lpstr>
      <vt:lpstr>Классификация крыш:</vt:lpstr>
      <vt:lpstr>Классификация крыш:</vt:lpstr>
      <vt:lpstr>Крыши зданий должны удовлетворять требованиям:</vt:lpstr>
      <vt:lpstr>При обследовании кровель и чердачных помещений необходимо: </vt:lpstr>
      <vt:lpstr>Основные дефекты несущих конструкций крыш, которые могут возникнуть при их эксплуатации и требуют устранения: </vt:lpstr>
      <vt:lpstr>Основные дефекты кровель:</vt:lpstr>
      <vt:lpstr>Очистка крыши от снега</vt:lpstr>
      <vt:lpstr>Рекомендации к эксплуатации крыш:</vt:lpstr>
      <vt:lpstr>2.Текущий ремонт чердачных перекрытий.</vt:lpstr>
      <vt:lpstr>Замена балок</vt:lpstr>
      <vt:lpstr>Глиняная смазка </vt:lpstr>
      <vt:lpstr>Засыпка — утеплитель </vt:lpstr>
      <vt:lpstr>Известково-песчаная корка</vt:lpstr>
      <vt:lpstr>Выправка деформаций обрешетки </vt:lpstr>
      <vt:lpstr>Заделка пробоин в металлической кровле </vt:lpstr>
      <vt:lpstr>Улучшение температурно-влажностного режима и устранение обледенения чердачных крыш.</vt:lpstr>
      <vt:lpstr>Источники поступления   теплоты в чердачное помещение </vt:lpstr>
      <vt:lpstr>Улучшение теплоизоляции</vt:lpstr>
      <vt:lpstr>Теплоизоляция трубопроводов и вентиляционных шахт </vt:lpstr>
      <vt:lpstr>Список литературы</vt:lpstr>
    </vt:vector>
  </TitlesOfParts>
  <Company>MoBIL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Реконструкция крыш гражданских зданий </dc:title>
  <dc:creator>ADMIN</dc:creator>
  <cp:lastModifiedBy>User</cp:lastModifiedBy>
  <cp:revision>35</cp:revision>
  <dcterms:created xsi:type="dcterms:W3CDTF">2010-10-04T12:55:28Z</dcterms:created>
  <dcterms:modified xsi:type="dcterms:W3CDTF">2019-02-13T13:37:29Z</dcterms:modified>
</cp:coreProperties>
</file>