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4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rabota-nsk.ru/photo/rab27.jpg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900igr.net/datas/chelovek/Professii-3.files/0020-020-Inzhener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789040"/>
            <a:ext cx="7848872" cy="2736304"/>
          </a:xfrm>
        </p:spPr>
        <p:txBody>
          <a:bodyPr>
            <a:noAutofit/>
          </a:bodyPr>
          <a:lstStyle/>
          <a:p>
            <a:r>
              <a:rPr lang="ru-RU" sz="4400" b="1" dirty="0">
                <a:effectLst/>
              </a:rPr>
              <a:t>Должностные инструкции инженера, </a:t>
            </a:r>
            <a:r>
              <a:rPr lang="ru-RU" sz="4400" b="1" dirty="0" smtClean="0">
                <a:effectLst/>
              </a:rPr>
              <a:t>мастера</a:t>
            </a:r>
            <a:r>
              <a:rPr lang="ru-RU" sz="4400" b="1" dirty="0">
                <a:effectLst/>
              </a:rPr>
              <a:t>, бригадира, рабочего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116632"/>
            <a:ext cx="4022264" cy="1752600"/>
          </a:xfrm>
        </p:spPr>
        <p:txBody>
          <a:bodyPr/>
          <a:lstStyle/>
          <a:p>
            <a:r>
              <a:rPr lang="ru-RU" b="1" dirty="0"/>
              <a:t>Дайте мне точку опоры - и я переверну землю.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3168352" cy="2973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035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962088" cy="7647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работы и карьера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836712"/>
            <a:ext cx="4121608" cy="5350728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Инженер работает практически во всех отраслях народного хозяйства: на фабриках и заводах, на шахтах и стройках, в НИИ, в авиации, в военном деле, на транспорте и т.д. 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1916832"/>
            <a:ext cx="3707904" cy="489654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Он может занимать должности: мастера, ст. мастера, инженера, ст. инженера, руководителя предприятия, начальника смены, отдела, участка, лаборатории, ведущего инженера.</a:t>
            </a:r>
          </a:p>
          <a:p>
            <a:endParaRPr lang="ru-RU" dirty="0"/>
          </a:p>
        </p:txBody>
      </p:sp>
      <p:pic>
        <p:nvPicPr>
          <p:cNvPr id="6" name="Объект 4" descr="Картинка 17 из 27192">
            <a:hlinkClick r:id="rId2" tgtFrame="_blank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2512" y="4527376"/>
            <a:ext cx="3657600" cy="22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37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71600" y="116632"/>
            <a:ext cx="4104456" cy="6696744"/>
          </a:xfrm>
        </p:spPr>
        <p:txBody>
          <a:bodyPr>
            <a:normAutofit fontScale="55000" lnSpcReduction="20000"/>
          </a:bodyPr>
          <a:lstStyle/>
          <a:p>
            <a:pPr marL="64008" indent="0">
              <a:buNone/>
            </a:pPr>
            <a:r>
              <a:rPr lang="ru-RU" sz="4500" b="1" i="1" dirty="0">
                <a:solidFill>
                  <a:schemeClr val="accent5">
                    <a:lumMod val="50000"/>
                  </a:schemeClr>
                </a:solidFill>
              </a:rPr>
              <a:t>В настоящее время инженер </a:t>
            </a:r>
            <a:r>
              <a:rPr lang="ru-RU" sz="4500" dirty="0">
                <a:solidFill>
                  <a:schemeClr val="accent5">
                    <a:lumMod val="50000"/>
                  </a:schemeClr>
                </a:solidFill>
              </a:rPr>
              <a:t>— это специалист, который обладает высокой культурой, хорошо знаком с современными техникой и технологиями, экономикой, организацией производства. Инженер должен уметь пользоваться инженерными методами при решении специальных задач и при этом обладать способностью изобретения нового.</a:t>
            </a:r>
          </a:p>
          <a:p>
            <a:r>
              <a:rPr lang="ru-RU" sz="4500" dirty="0">
                <a:solidFill>
                  <a:schemeClr val="accent5">
                    <a:lumMod val="50000"/>
                  </a:schemeClr>
                </a:solidFill>
              </a:rPr>
              <a:t>В зависимости от конкретных форм труда и профессиональных требований выделяется несколько групп инженерных </a:t>
            </a:r>
            <a:r>
              <a:rPr lang="ru-RU" sz="4500" dirty="0" smtClean="0">
                <a:solidFill>
                  <a:schemeClr val="accent5">
                    <a:lumMod val="50000"/>
                  </a:schemeClr>
                </a:solidFill>
              </a:rPr>
              <a:t>профессий:</a:t>
            </a:r>
            <a:endParaRPr lang="ru-RU" sz="45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64088" y="2420888"/>
            <a:ext cx="3713616" cy="432048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конструктор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, который разрабатывает конструкцию приборов или оборудования,</a:t>
            </a:r>
          </a:p>
          <a:p>
            <a:pPr marL="82296" indent="0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технолог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, занимающийся разработкой процесса обработки изделий,</a:t>
            </a:r>
          </a:p>
          <a:p>
            <a:pPr marL="82296" indent="0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экономист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, в задачи которого входит анализ и планирование экономических результатов,</a:t>
            </a:r>
          </a:p>
          <a:p>
            <a:pPr marL="82296" indent="0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организатор труда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, осуществляющий административно-хозяйственную деятельность.</a:t>
            </a:r>
          </a:p>
          <a:p>
            <a:endParaRPr lang="ru-RU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каз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4966"/>
            <a:ext cx="3199740" cy="233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76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496" y="-1"/>
            <a:ext cx="5040560" cy="6736617"/>
          </a:xfrm>
        </p:spPr>
        <p:txBody>
          <a:bodyPr>
            <a:normAutofit fontScale="55000" lnSpcReduction="20000"/>
          </a:bodyPr>
          <a:lstStyle/>
          <a:p>
            <a:pPr marL="82296" indent="0">
              <a:buNone/>
            </a:pPr>
            <a:r>
              <a:rPr lang="ru-RU" dirty="0"/>
              <a:t>В рамках данной профессии может существовать несколько специализаций: например,</a:t>
            </a:r>
          </a:p>
          <a:p>
            <a:r>
              <a:rPr lang="ru-RU" dirty="0" smtClean="0"/>
              <a:t>деятельность «инженера-строителя» </a:t>
            </a:r>
            <a:r>
              <a:rPr lang="ru-RU" dirty="0"/>
              <a:t>может касаться проектирования различных зданий, дорог, мостов и др.</a:t>
            </a:r>
          </a:p>
          <a:p>
            <a:r>
              <a:rPr lang="ru-RU" dirty="0" smtClean="0"/>
              <a:t>«инженер-конструктор» </a:t>
            </a:r>
            <a:r>
              <a:rPr lang="ru-RU" dirty="0"/>
              <a:t>занимается проектированием, разработкой и внедрением прогрессивных технологических конструкций, отдельных деталей.</a:t>
            </a:r>
          </a:p>
          <a:p>
            <a:r>
              <a:rPr lang="ru-RU" dirty="0" smtClean="0"/>
              <a:t>«</a:t>
            </a:r>
            <a:r>
              <a:rPr lang="ru-RU" dirty="0"/>
              <a:t>инженер–технолог стройиндустрии» – проектирование и изготовление бетонных и железобетонных изделий и конструкций;</a:t>
            </a:r>
          </a:p>
          <a:p>
            <a:r>
              <a:rPr lang="ru-RU" dirty="0" smtClean="0"/>
              <a:t>«</a:t>
            </a:r>
            <a:r>
              <a:rPr lang="ru-RU" dirty="0"/>
              <a:t>инженер–</a:t>
            </a:r>
            <a:r>
              <a:rPr lang="ru-RU" dirty="0" err="1"/>
              <a:t>мехатроник</a:t>
            </a:r>
            <a:r>
              <a:rPr lang="ru-RU" dirty="0"/>
              <a:t>» – изучение автоматических и автоматизированных машин и систем, робототехнических систем, в целях повышения эффективности использования на </a:t>
            </a:r>
            <a:r>
              <a:rPr lang="ru-RU" dirty="0" err="1"/>
              <a:t>нефте</a:t>
            </a:r>
            <a:r>
              <a:rPr lang="ru-RU" dirty="0"/>
              <a:t>– и газодобывающих, транспортирующих и перерабатывающих предприятиях, предприятиях точного машиностроения и космической техники;</a:t>
            </a:r>
          </a:p>
          <a:p>
            <a:r>
              <a:rPr lang="ru-RU" dirty="0"/>
              <a:t>«инженер по теплогазоснабжению» – проектирование, монтаж и наладка систем газоснабжения и централизованного теплоснабжения, вентиляции и </a:t>
            </a:r>
            <a:r>
              <a:rPr lang="ru-RU" dirty="0" smtClean="0"/>
              <a:t>кондиционирования.</a:t>
            </a:r>
            <a:endParaRPr lang="ru-RU" dirty="0"/>
          </a:p>
          <a:p>
            <a:endParaRPr lang="ru-RU" dirty="0"/>
          </a:p>
        </p:txBody>
      </p:sp>
      <p:pic>
        <p:nvPicPr>
          <p:cNvPr id="3074" name="Picture 2" descr="http://novostispb.ru/data/news/img/1163_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22" y="0"/>
            <a:ext cx="389323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ubkin24.ru/uploads/posts/2012-12/1355906425_1310682688_inzhen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22" y="2160240"/>
            <a:ext cx="392813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22" y="4113701"/>
            <a:ext cx="3928137" cy="262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05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10" y="14709"/>
            <a:ext cx="3255790" cy="355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4709"/>
            <a:ext cx="4052514" cy="1402929"/>
          </a:xfrm>
        </p:spPr>
        <p:txBody>
          <a:bodyPr/>
          <a:lstStyle/>
          <a:p>
            <a:r>
              <a:rPr lang="ru-RU" b="1" dirty="0" smtClean="0"/>
              <a:t>Будущее </a:t>
            </a:r>
            <a:r>
              <a:rPr lang="ru-RU" b="1" dirty="0"/>
              <a:t>за инженерами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556792"/>
            <a:ext cx="4844602" cy="530120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 Инженеры нужны, потому, что сам стиль их мышления способствует демократизации общества. Они необходимы для смены кадров в целых областях техники и технологий. Держава не может жить за счет выкачивания минеральных ресурсов и истребления биоресурсов. А у страны без инженеров только один выход в области экономики — торговать сырьем, проедая свои ресурсы и не развивая промышленность. </a:t>
            </a:r>
          </a:p>
        </p:txBody>
      </p:sp>
    </p:spTree>
    <p:extLst>
      <p:ext uri="{BB962C8B-B14F-4D97-AF65-F5344CB8AC3E}">
        <p14:creationId xmlns:p14="http://schemas.microsoft.com/office/powerpoint/2010/main" val="1007144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1944216" cy="1584176"/>
          </a:xfrm>
        </p:spPr>
        <p:txBody>
          <a:bodyPr>
            <a:noAutofit/>
          </a:bodyPr>
          <a:lstStyle/>
          <a:p>
            <a:r>
              <a:rPr lang="ru-RU" sz="6000" b="1" dirty="0"/>
              <a:t>План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76872"/>
            <a:ext cx="5616624" cy="446449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Инженер</a:t>
            </a:r>
            <a:r>
              <a:rPr lang="en-US" b="1" dirty="0"/>
              <a:t>-</a:t>
            </a:r>
            <a:r>
              <a:rPr lang="kk-KZ" b="1" dirty="0"/>
              <a:t>профессия </a:t>
            </a:r>
            <a:r>
              <a:rPr lang="kk-KZ" dirty="0">
                <a:sym typeface="Symbol"/>
              </a:rPr>
              <a:t></a:t>
            </a:r>
            <a:r>
              <a:rPr lang="kk-KZ" b="1" dirty="0"/>
              <a:t>  века</a:t>
            </a:r>
            <a:endParaRPr lang="ru-RU" dirty="0"/>
          </a:p>
          <a:p>
            <a:pPr lvl="0"/>
            <a:r>
              <a:rPr lang="ru-RU" b="1" dirty="0"/>
              <a:t>Немного из истории</a:t>
            </a:r>
            <a:endParaRPr lang="ru-RU" dirty="0"/>
          </a:p>
          <a:p>
            <a:pPr lvl="0"/>
            <a:r>
              <a:rPr lang="ru-RU" b="1" dirty="0" smtClean="0"/>
              <a:t>Инженерное образование</a:t>
            </a:r>
            <a:endParaRPr lang="ru-RU" dirty="0"/>
          </a:p>
          <a:p>
            <a:pPr lvl="0"/>
            <a:r>
              <a:rPr lang="ru-RU" b="1" dirty="0"/>
              <a:t>Профессионально важные качества инженера</a:t>
            </a:r>
            <a:endParaRPr lang="ru-RU" dirty="0"/>
          </a:p>
          <a:p>
            <a:pPr lvl="0"/>
            <a:r>
              <a:rPr lang="ru-RU" b="1" dirty="0"/>
              <a:t>Противопоказания к профессии</a:t>
            </a:r>
            <a:endParaRPr lang="ru-RU" dirty="0"/>
          </a:p>
          <a:p>
            <a:pPr lvl="0"/>
            <a:r>
              <a:rPr lang="ru-RU" b="1" dirty="0"/>
              <a:t>Место работы и карьера</a:t>
            </a:r>
            <a:endParaRPr lang="ru-RU" dirty="0"/>
          </a:p>
          <a:p>
            <a:pPr lvl="0"/>
            <a:r>
              <a:rPr lang="ru-RU" b="1" dirty="0"/>
              <a:t>Будущее за инженерами</a:t>
            </a:r>
            <a:endParaRPr lang="ru-RU" dirty="0"/>
          </a:p>
          <a:p>
            <a:endParaRPr lang="ru-RU" dirty="0"/>
          </a:p>
        </p:txBody>
      </p:sp>
      <p:pic>
        <p:nvPicPr>
          <p:cNvPr id="4" name="Объект 6" descr="Картинка 13 из 27192">
            <a:hlinkClick r:id="rId2" tgtFrame="_blank"/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7" r="16320"/>
          <a:stretch/>
        </p:blipFill>
        <p:spPr bwMode="auto">
          <a:xfrm>
            <a:off x="6084168" y="0"/>
            <a:ext cx="3059832" cy="3933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240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5771728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/>
              <a:t>Инженер (от лат. </a:t>
            </a:r>
            <a:r>
              <a:rPr lang="ru-RU" b="1" i="1" dirty="0" err="1"/>
              <a:t>ingenium</a:t>
            </a:r>
            <a:r>
              <a:rPr lang="ru-RU" b="1" i="1" dirty="0"/>
              <a:t> — способность, изобретательность) — специалист с высшим техническим образованием, в сферу деятельности которого входит определение объема необходимых знаний для создания того или иного продукта, его способ изготовления, а также руководство и контроль по его выпуску</a:t>
            </a:r>
            <a:r>
              <a:rPr lang="ru-RU" b="1" i="1" dirty="0" smtClean="0"/>
              <a:t>.</a:t>
            </a:r>
          </a:p>
          <a:p>
            <a:pPr marL="82296" indent="0">
              <a:buNone/>
            </a:pPr>
            <a:endParaRPr lang="ru-RU" dirty="0"/>
          </a:p>
          <a:p>
            <a:r>
              <a:rPr lang="ru-RU" dirty="0"/>
              <a:t>Профессия «Инженер» по предмету труда относится к типу – «человек–техника»; по характеру труда является профессией творческого класса.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164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3384376"/>
          </a:xfrm>
        </p:spPr>
        <p:txBody>
          <a:bodyPr>
            <a:no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инженерной задачей считается разработка новых и совершенствование существующих проектов.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104" y="3933056"/>
            <a:ext cx="8064896" cy="3744416"/>
          </a:xfrm>
        </p:spPr>
        <p:txBody>
          <a:bodyPr/>
          <a:lstStyle/>
          <a:p>
            <a:r>
              <a:rPr lang="ru-RU" b="1" dirty="0"/>
              <a:t>Назначение инженера: организация исследований по созданию и внедрению новых технологий, конструирование, а также правильное использование технических средств и процессов. </a:t>
            </a:r>
          </a:p>
        </p:txBody>
      </p:sp>
    </p:spTree>
    <p:extLst>
      <p:ext uri="{BB962C8B-B14F-4D97-AF65-F5344CB8AC3E}">
        <p14:creationId xmlns:p14="http://schemas.microsoft.com/office/powerpoint/2010/main" val="3529908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59" y="806595"/>
            <a:ext cx="4752529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Инженерная деятельность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411759" y="1700808"/>
            <a:ext cx="432049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876256" y="1700808"/>
            <a:ext cx="36004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07560" y="2733063"/>
            <a:ext cx="345638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конструкторская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36096" y="2733063"/>
            <a:ext cx="360040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технологическая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0594" y="4378013"/>
            <a:ext cx="4024393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Конструкторы, обладая определенными знаниями, придумывают какое-либо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устройство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14700" y="4370667"/>
            <a:ext cx="3528392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Технологи решают, как изготовить устройство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4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1371"/>
            <a:ext cx="6844819" cy="1143000"/>
          </a:xfrm>
        </p:spPr>
        <p:txBody>
          <a:bodyPr/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412776"/>
            <a:ext cx="5850821" cy="5445224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В Древней Греции понятия «инженер» не существовало. Легендарный и совершенный с точки зрения конструкции Парфенон строили плотники. Плотник по-гречески - «</a:t>
            </a:r>
            <a:r>
              <a:rPr lang="ru-RU" sz="3000" dirty="0" err="1" smtClean="0"/>
              <a:t>тектор</a:t>
            </a:r>
            <a:r>
              <a:rPr lang="ru-RU" sz="3000" dirty="0" smtClean="0"/>
              <a:t>», а старший плотник, который присматривал за строительством, обозначался приставкой «архи» и назывался «</a:t>
            </a:r>
            <a:r>
              <a:rPr lang="ru-RU" sz="3000" dirty="0"/>
              <a:t>архитектором</a:t>
            </a:r>
            <a:r>
              <a:rPr lang="ru-RU" sz="3000" dirty="0" smtClean="0"/>
              <a:t>».</a:t>
            </a:r>
          </a:p>
          <a:p>
            <a:pPr marL="82296" indent="0">
              <a:buNone/>
            </a:pPr>
            <a:endParaRPr lang="ru-RU" sz="3000" dirty="0" smtClean="0"/>
          </a:p>
          <a:p>
            <a:r>
              <a:rPr lang="ru-RU" sz="3000" dirty="0" smtClean="0"/>
              <a:t> </a:t>
            </a:r>
            <a:r>
              <a:rPr lang="ru-RU" sz="3000" dirty="0"/>
              <a:t>В русской армии инженеры назывались «розмыслами». </a:t>
            </a:r>
            <a:endParaRPr lang="ru-RU" sz="3000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255" y="0"/>
            <a:ext cx="2086422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Картинки по запросу историческая справка о профессии инжене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0" r="21956"/>
          <a:stretch/>
        </p:blipFill>
        <p:spPr bwMode="auto">
          <a:xfrm>
            <a:off x="1259632" y="3717032"/>
            <a:ext cx="2140085" cy="280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658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274638"/>
            <a:ext cx="3600400" cy="1143000"/>
          </a:xfrm>
        </p:spPr>
        <p:txBody>
          <a:bodyPr/>
          <a:lstStyle/>
          <a:p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60648"/>
            <a:ext cx="4464496" cy="652945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Основой профессии «Инженер» выступают школьные знания</a:t>
            </a:r>
            <a:r>
              <a:rPr lang="ru-RU" dirty="0" smtClean="0"/>
              <a:t>: математика; черчение;           </a:t>
            </a:r>
            <a:r>
              <a:rPr lang="ru-RU" dirty="0"/>
              <a:t>физика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Для овладения профессией </a:t>
            </a:r>
            <a:r>
              <a:rPr lang="ru-RU" dirty="0" smtClean="0"/>
              <a:t>«Инженер</a:t>
            </a:r>
            <a:r>
              <a:rPr lang="ru-RU" dirty="0"/>
              <a:t>» необходимо высшее профессиональное образование</a:t>
            </a:r>
            <a:r>
              <a:rPr lang="ru-RU" dirty="0" smtClean="0"/>
              <a:t>.</a:t>
            </a:r>
            <a:r>
              <a:rPr lang="ru-RU" dirty="0">
                <a:solidFill>
                  <a:srgbClr val="FF66FF"/>
                </a:solidFill>
              </a:rPr>
              <a:t> </a:t>
            </a:r>
            <a:r>
              <a:rPr lang="ru-RU" dirty="0"/>
              <a:t>В процессе обучения студенты получают обстоятельную общетехническую, физико-математическую и другую естественнонаучную подготовку в зависимости от специальности. </a:t>
            </a:r>
          </a:p>
          <a:p>
            <a:r>
              <a:rPr lang="ru-RU" dirty="0"/>
              <a:t>Специальные знания  зависят от будущей квалификации.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530600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2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99" y="116632"/>
            <a:ext cx="8152945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Профессионально </a:t>
            </a:r>
            <a:r>
              <a:rPr lang="ru-RU" b="1" dirty="0"/>
              <a:t>важные качества инженера: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43608" y="1556792"/>
            <a:ext cx="4049600" cy="530120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аккуратность </a:t>
            </a:r>
            <a:r>
              <a:rPr lang="ru-RU" dirty="0"/>
              <a:t>в работе;</a:t>
            </a:r>
          </a:p>
          <a:p>
            <a:r>
              <a:rPr lang="ru-RU" dirty="0" smtClean="0"/>
              <a:t>самостоятельность</a:t>
            </a:r>
            <a:r>
              <a:rPr lang="ru-RU" dirty="0"/>
              <a:t>;</a:t>
            </a:r>
          </a:p>
          <a:p>
            <a:r>
              <a:rPr lang="ru-RU" dirty="0" smtClean="0"/>
              <a:t>стремление </a:t>
            </a:r>
            <a:r>
              <a:rPr lang="ru-RU" dirty="0"/>
              <a:t>к профессиональному совершенству;</a:t>
            </a:r>
          </a:p>
          <a:p>
            <a:r>
              <a:rPr lang="ru-RU" dirty="0" smtClean="0"/>
              <a:t>внимание </a:t>
            </a:r>
            <a:r>
              <a:rPr lang="ru-RU" dirty="0"/>
              <a:t>к деталям;</a:t>
            </a:r>
          </a:p>
          <a:p>
            <a:r>
              <a:rPr lang="ru-RU" dirty="0" smtClean="0"/>
              <a:t> </a:t>
            </a:r>
            <a:r>
              <a:rPr lang="ru-RU" dirty="0"/>
              <a:t>способность к образному представлению предметов, процессов и явлений;</a:t>
            </a:r>
          </a:p>
          <a:p>
            <a:r>
              <a:rPr lang="ru-RU" dirty="0" smtClean="0"/>
              <a:t>умение анализировать; </a:t>
            </a:r>
            <a:r>
              <a:rPr lang="ru-RU" dirty="0"/>
              <a:t>гибкость мышления;</a:t>
            </a:r>
          </a:p>
          <a:p>
            <a:r>
              <a:rPr lang="ru-RU" dirty="0" smtClean="0"/>
              <a:t>математическое </a:t>
            </a:r>
            <a:r>
              <a:rPr lang="ru-RU" dirty="0"/>
              <a:t>мышление;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запоминать большие объемы информации на длительный срок;</a:t>
            </a:r>
          </a:p>
          <a:p>
            <a:r>
              <a:rPr lang="ru-RU" dirty="0" smtClean="0"/>
              <a:t>твердость </a:t>
            </a:r>
            <a:r>
              <a:rPr lang="ru-RU" dirty="0"/>
              <a:t>руки, устойчивость кистей рук (низкий тремор);</a:t>
            </a:r>
          </a:p>
          <a:p>
            <a:r>
              <a:rPr lang="ru-RU" dirty="0" smtClean="0"/>
              <a:t>умение </a:t>
            </a:r>
            <a:r>
              <a:rPr lang="ru-RU" dirty="0"/>
              <a:t>четко и кратко </a:t>
            </a:r>
            <a:r>
              <a:rPr lang="ru-RU" dirty="0" smtClean="0"/>
              <a:t>формулировать  информацию</a:t>
            </a:r>
            <a:r>
              <a:rPr lang="ru-RU" dirty="0"/>
              <a:t>;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276088" y="3861048"/>
            <a:ext cx="3867912" cy="299695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умственная работоспособность;</a:t>
            </a:r>
          </a:p>
          <a:p>
            <a:r>
              <a:rPr lang="ru-RU" dirty="0" smtClean="0"/>
              <a:t>упорство</a:t>
            </a:r>
            <a:r>
              <a:rPr lang="ru-RU" dirty="0"/>
              <a:t>; навыки черчения;</a:t>
            </a:r>
          </a:p>
          <a:p>
            <a:r>
              <a:rPr lang="ru-RU" dirty="0" smtClean="0"/>
              <a:t>склонность </a:t>
            </a:r>
            <a:r>
              <a:rPr lang="ru-RU" dirty="0"/>
              <a:t>к исследовательской деятельности;</a:t>
            </a:r>
          </a:p>
          <a:p>
            <a:r>
              <a:rPr lang="ru-RU" dirty="0" smtClean="0"/>
              <a:t>склонность </a:t>
            </a:r>
            <a:r>
              <a:rPr lang="ru-RU" dirty="0"/>
              <a:t>к работе с документацией;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к конструированию и проектированию;</a:t>
            </a:r>
          </a:p>
          <a:p>
            <a:r>
              <a:rPr lang="ru-RU" dirty="0" smtClean="0"/>
              <a:t> </a:t>
            </a:r>
            <a:r>
              <a:rPr lang="ru-RU" dirty="0"/>
              <a:t>умение предвидеть результат.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63" y="476672"/>
            <a:ext cx="384439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973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320"/>
            <a:ext cx="7884368" cy="706408"/>
          </a:xfrm>
        </p:spPr>
        <p:txBody>
          <a:bodyPr>
            <a:noAutofit/>
          </a:bodyPr>
          <a:lstStyle/>
          <a:p>
            <a:pPr lvl="0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Противопоказания к профессии</a:t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5616" y="692696"/>
            <a:ext cx="7704856" cy="5760640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/>
              <a:t>заболевания сердца или нарушения артериального давления;</a:t>
            </a:r>
          </a:p>
          <a:p>
            <a:r>
              <a:rPr lang="ru-RU" sz="3800" dirty="0" smtClean="0"/>
              <a:t>нервно–психические </a:t>
            </a:r>
            <a:r>
              <a:rPr lang="ru-RU" sz="3800" dirty="0"/>
              <a:t>расстройства;</a:t>
            </a:r>
          </a:p>
          <a:p>
            <a:r>
              <a:rPr lang="ru-RU" sz="3800" dirty="0" smtClean="0"/>
              <a:t>судороги</a:t>
            </a:r>
            <a:r>
              <a:rPr lang="ru-RU" sz="3800" dirty="0"/>
              <a:t>, потери сознания;</a:t>
            </a:r>
          </a:p>
          <a:p>
            <a:r>
              <a:rPr lang="ru-RU" sz="3800" dirty="0" smtClean="0"/>
              <a:t>употребление </a:t>
            </a:r>
            <a:r>
              <a:rPr lang="ru-RU" sz="3800" dirty="0"/>
              <a:t>наркотиков, зависимость от алкоголя;</a:t>
            </a:r>
          </a:p>
          <a:p>
            <a:r>
              <a:rPr lang="ru-RU" sz="3800" dirty="0" smtClean="0"/>
              <a:t>некорректируемое </a:t>
            </a:r>
            <a:r>
              <a:rPr lang="ru-RU" sz="3800" dirty="0"/>
              <a:t>снижение остроты зрения;</a:t>
            </a:r>
          </a:p>
          <a:p>
            <a:r>
              <a:rPr lang="ru-RU" sz="3800" dirty="0" smtClean="0"/>
              <a:t>нарушение </a:t>
            </a:r>
            <a:r>
              <a:rPr lang="ru-RU" sz="3800" dirty="0"/>
              <a:t>цветоразличения, бинокулярного зрения;</a:t>
            </a:r>
          </a:p>
          <a:p>
            <a:r>
              <a:rPr lang="ru-RU" sz="3800" dirty="0" smtClean="0"/>
              <a:t>вестибулярные </a:t>
            </a:r>
            <a:r>
              <a:rPr lang="ru-RU" sz="3800" dirty="0"/>
              <a:t>расстройства, нарушение чувства </a:t>
            </a:r>
            <a:r>
              <a:rPr lang="ru-RU" sz="3800" dirty="0" smtClean="0"/>
              <a:t>равновесия;</a:t>
            </a:r>
          </a:p>
          <a:p>
            <a:r>
              <a:rPr lang="ru-RU" sz="3800" dirty="0" smtClean="0"/>
              <a:t>дрожание </a:t>
            </a:r>
            <a:r>
              <a:rPr lang="ru-RU" sz="3800" dirty="0"/>
              <a:t>рук;</a:t>
            </a:r>
          </a:p>
          <a:p>
            <a:r>
              <a:rPr lang="ru-RU" sz="3800" dirty="0" smtClean="0"/>
              <a:t>расстройства </a:t>
            </a:r>
            <a:r>
              <a:rPr lang="ru-RU" sz="3800" dirty="0"/>
              <a:t>речи;</a:t>
            </a:r>
          </a:p>
          <a:p>
            <a:r>
              <a:rPr lang="ru-RU" sz="3800" dirty="0" smtClean="0"/>
              <a:t>заболевания </a:t>
            </a:r>
            <a:r>
              <a:rPr lang="ru-RU" sz="3800" dirty="0"/>
              <a:t>позвоночника</a:t>
            </a:r>
            <a:r>
              <a:rPr lang="ru-RU" sz="3800" dirty="0" smtClean="0"/>
              <a:t>,</a:t>
            </a:r>
          </a:p>
          <a:p>
            <a:pPr marL="82296" indent="0">
              <a:buNone/>
            </a:pPr>
            <a:r>
              <a:rPr lang="ru-RU" sz="3800" dirty="0"/>
              <a:t> </a:t>
            </a:r>
            <a:r>
              <a:rPr lang="ru-RU" sz="3800" dirty="0" smtClean="0"/>
              <a:t>суставов </a:t>
            </a:r>
            <a:r>
              <a:rPr lang="ru-RU" sz="3800" dirty="0"/>
              <a:t>или нижних конечностей;</a:t>
            </a:r>
          </a:p>
          <a:p>
            <a:r>
              <a:rPr lang="ru-RU" sz="3800" dirty="0" smtClean="0"/>
              <a:t>заболевания </a:t>
            </a:r>
            <a:r>
              <a:rPr lang="ru-RU" sz="3800" dirty="0"/>
              <a:t>органов дыхания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991" y="3573016"/>
            <a:ext cx="317452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58241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</TotalTime>
  <Words>633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Должностные инструкции инженера, мастера, бригадира, рабочего </vt:lpstr>
      <vt:lpstr>План </vt:lpstr>
      <vt:lpstr>Презентация PowerPoint</vt:lpstr>
      <vt:lpstr>Основной инженерной задачей считается разработка новых и совершенствование существующих проектов.</vt:lpstr>
      <vt:lpstr>Презентация PowerPoint</vt:lpstr>
      <vt:lpstr>Историческая справка</vt:lpstr>
      <vt:lpstr>Образование</vt:lpstr>
      <vt:lpstr>Профессионально важные качества инженера:</vt:lpstr>
      <vt:lpstr>Противопоказания к профессии </vt:lpstr>
      <vt:lpstr>Место работы и карьера</vt:lpstr>
      <vt:lpstr>Презентация PowerPoint</vt:lpstr>
      <vt:lpstr>Презентация PowerPoint</vt:lpstr>
      <vt:lpstr>Будущее за инженерами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Должностные инструкции инженера, прораба, мастера, бригадира, рабочего </dc:title>
  <dc:creator>User</dc:creator>
  <cp:lastModifiedBy>User</cp:lastModifiedBy>
  <cp:revision>11</cp:revision>
  <dcterms:created xsi:type="dcterms:W3CDTF">2016-10-07T05:15:34Z</dcterms:created>
  <dcterms:modified xsi:type="dcterms:W3CDTF">2016-10-09T23:12:05Z</dcterms:modified>
</cp:coreProperties>
</file>