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5" r:id="rId2"/>
    <p:sldId id="276" r:id="rId3"/>
    <p:sldId id="277" r:id="rId4"/>
    <p:sldId id="278" r:id="rId5"/>
    <p:sldId id="268" r:id="rId6"/>
    <p:sldId id="269" r:id="rId7"/>
    <p:sldId id="272" r:id="rId8"/>
    <p:sldId id="273" r:id="rId9"/>
    <p:sldId id="274" r:id="rId10"/>
    <p:sldId id="275" r:id="rId11"/>
    <p:sldId id="288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279" r:id="rId22"/>
    <p:sldId id="280" r:id="rId23"/>
    <p:sldId id="281" r:id="rId24"/>
    <p:sldId id="282" r:id="rId25"/>
    <p:sldId id="283" r:id="rId26"/>
    <p:sldId id="285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0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B66B2-49D6-42DB-BDD9-38D4904CA0BF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9E3F5-2CFE-48AE-B500-3F8195599A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4E59-4A1A-4A74-B878-52AB6162926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nep.ru/gosty-snipy/klass-otvetstvennosti-zdaniya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052736"/>
            <a:ext cx="7038145" cy="403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Промышленное, гражданское и сельскохозяйственное строительство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-1"/>
            <a:ext cx="8915399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конструктивному решению здания делятся </a:t>
            </a: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на:</a:t>
            </a:r>
          </a:p>
          <a:p>
            <a:endParaRPr lang="ru-RU" sz="3600" dirty="0">
              <a:solidFill>
                <a:srgbClr val="333333"/>
              </a:solidFill>
              <a:latin typeface="Helvetica Neue"/>
            </a:endParaRPr>
          </a:p>
          <a:p>
            <a:r>
              <a:rPr lang="ru-RU" sz="3200" dirty="0" err="1" smtClean="0">
                <a:solidFill>
                  <a:srgbClr val="333333"/>
                </a:solidFill>
                <a:latin typeface="Helvetica Neue"/>
              </a:rPr>
              <a:t>Мелкоэлементные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    Крупноэлементные</a:t>
            </a:r>
          </a:p>
          <a:p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                                                           Монолитные</a:t>
            </a:r>
            <a:endParaRPr lang="ru-RU" sz="3200" dirty="0"/>
          </a:p>
          <a:p>
            <a:endParaRPr lang="ru-RU" sz="3200" dirty="0">
              <a:solidFill>
                <a:srgbClr val="333333"/>
              </a:solidFill>
              <a:latin typeface="Helvetica Neue"/>
            </a:endParaRPr>
          </a:p>
          <a:p>
            <a:endParaRPr lang="ru-RU" sz="3200" dirty="0" smtClean="0">
              <a:solidFill>
                <a:srgbClr val="333333"/>
              </a:solidFill>
              <a:latin typeface="Helvetica Neue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435" y="3140968"/>
            <a:ext cx="2217279" cy="3941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2636912"/>
            <a:ext cx="2980957" cy="29809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61290" y="2233616"/>
            <a:ext cx="2980957" cy="298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4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Ключевые преимущества:</a:t>
            </a:r>
            <a:endParaRPr lang="ru-RU" dirty="0" smtClean="0"/>
          </a:p>
          <a:p>
            <a:r>
              <a:rPr lang="ru-RU" dirty="0" smtClean="0"/>
              <a:t>I (высшая) группа огнезащитной эффективности по НПБ 251-98;</a:t>
            </a:r>
          </a:p>
          <a:p>
            <a:r>
              <a:rPr lang="ru-RU" dirty="0" smtClean="0"/>
              <a:t>II (типовая) группа огнезащиты по НПБ 251-98 при вдвое меньшем расходе;</a:t>
            </a:r>
          </a:p>
          <a:p>
            <a:r>
              <a:rPr lang="ru-RU" dirty="0" smtClean="0"/>
              <a:t>Средний срок </a:t>
            </a:r>
            <a:r>
              <a:rPr lang="ru-RU" dirty="0" err="1" smtClean="0"/>
              <a:t>биозащиты</a:t>
            </a:r>
            <a:r>
              <a:rPr lang="ru-RU" dirty="0" smtClean="0"/>
              <a:t> — 20 лет (под кровлей);</a:t>
            </a:r>
          </a:p>
          <a:p>
            <a:r>
              <a:rPr lang="ru-RU" dirty="0" smtClean="0"/>
              <a:t>Универсален, обеспечивает две группы огнезащиты одним материалом;</a:t>
            </a:r>
          </a:p>
          <a:p>
            <a:r>
              <a:rPr lang="ru-RU" dirty="0" smtClean="0"/>
              <a:t>Переводит древесину в </a:t>
            </a:r>
            <a:r>
              <a:rPr lang="ru-RU" dirty="0" err="1" smtClean="0"/>
              <a:t>трудногорючий</a:t>
            </a:r>
            <a:r>
              <a:rPr lang="ru-RU" dirty="0" smtClean="0"/>
              <a:t>, трудновоспламеняемый материал;</a:t>
            </a:r>
          </a:p>
          <a:p>
            <a:r>
              <a:rPr lang="ru-RU" dirty="0" smtClean="0"/>
              <a:t>Немного окрашивает древесину для ускорения контроля качества работ;</a:t>
            </a:r>
          </a:p>
          <a:p>
            <a:r>
              <a:rPr lang="ru-RU" dirty="0" smtClean="0"/>
              <a:t>Сохраняет текстуру, не препятствует дыханию древесины;</a:t>
            </a:r>
          </a:p>
          <a:p>
            <a:r>
              <a:rPr lang="ru-RU" dirty="0" smtClean="0"/>
              <a:t>Не ухудшает прочностные характеристики обработанной древесины;</a:t>
            </a:r>
          </a:p>
          <a:p>
            <a:r>
              <a:rPr lang="ru-RU" dirty="0" smtClean="0"/>
              <a:t>Останавливает уже начавшееся </a:t>
            </a:r>
            <a:r>
              <a:rPr lang="ru-RU" dirty="0" err="1" smtClean="0"/>
              <a:t>биопоражение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Пожаро</a:t>
            </a:r>
            <a:r>
              <a:rPr lang="ru-RU" dirty="0" smtClean="0"/>
              <a:t>-, </a:t>
            </a:r>
            <a:r>
              <a:rPr lang="ru-RU" dirty="0" err="1" smtClean="0"/>
              <a:t>взрыво</a:t>
            </a:r>
            <a:r>
              <a:rPr lang="ru-RU" dirty="0" smtClean="0"/>
              <a:t>- безопасный материал, не имеет запаха.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ot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4451670"/>
            <a:ext cx="3208440" cy="240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0072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000" dirty="0" smtClean="0"/>
              <a:t> </a:t>
            </a:r>
            <a:r>
              <a:rPr lang="ru-RU" sz="3000" b="1" dirty="0" smtClean="0"/>
              <a:t>фанера ФК 20 мм</a:t>
            </a:r>
          </a:p>
          <a:p>
            <a:r>
              <a:rPr lang="ru-RU" sz="3000" b="1" dirty="0" smtClean="0"/>
              <a:t>Фанера ФК </a:t>
            </a:r>
            <a:r>
              <a:rPr lang="ru-RU" sz="3000" dirty="0" smtClean="0"/>
              <a:t>- это влагостойкая березовая фанера. Влагостойкость оценивается как средняя. Такой тип фанеры применяется преимущественно для внутренних работ. Главные характеристики прочность устойчивость к намоканию обеспечиваются клеевой основой — </a:t>
            </a:r>
            <a:r>
              <a:rPr lang="ru-RU" sz="3000" dirty="0" err="1" smtClean="0"/>
              <a:t>карбамидными</a:t>
            </a:r>
            <a:r>
              <a:rPr lang="ru-RU" sz="3000" dirty="0" smtClean="0"/>
              <a:t> смолами. Именно карбамид (естественное вещество, встречающееся в живой природе) обуславливает ориентацию материала на безопасное использование в жилых помещениях.</a:t>
            </a:r>
          </a:p>
          <a:p>
            <a:r>
              <a:rPr lang="ru-RU" sz="3000" dirty="0" smtClean="0"/>
              <a:t>Технические характеристики фанеры ФК:</a:t>
            </a:r>
          </a:p>
          <a:p>
            <a:r>
              <a:rPr lang="ru-RU" sz="3000" dirty="0" smtClean="0"/>
              <a:t>Твердость материала соответствуют исходной березе;</a:t>
            </a:r>
          </a:p>
          <a:p>
            <a:r>
              <a:rPr lang="ru-RU" sz="3000" dirty="0" smtClean="0"/>
              <a:t>Пластичность и прочность выше аналогичного среза исходного дерева, но значительно колеблется в зависимости от ориентации детали, что обусловлено слоистой и как бы «двухмерной» структурой материала. В направлении кромки фанера практически не гнется;</a:t>
            </a:r>
          </a:p>
          <a:p>
            <a:r>
              <a:rPr lang="ru-RU" sz="3000" dirty="0" smtClean="0"/>
              <a:t>Влагостойкость и стойкость к термической деформации: средняя (между исходной древесиной и специальными влагостойкими композитами). При кратковременном воздействии сильной влаги (дождь, погружение) намокает только внешний слой шпона. Влагостойкость фанеры ФК может быть существенно повышена путем дополнительной поверхностной обработки (пропитки, покраски);</a:t>
            </a:r>
          </a:p>
          <a:p>
            <a:r>
              <a:rPr lang="ru-RU" sz="3000" dirty="0" smtClean="0"/>
              <a:t>Термоизоляционные свойства выше, чем у исходной древесины за счет отсутствия сквозных пор и слоистой структуры материала;</a:t>
            </a:r>
          </a:p>
          <a:p>
            <a:r>
              <a:rPr lang="ru-RU" sz="3000" dirty="0" smtClean="0"/>
              <a:t>Звукоизоляционные свойства выше, чем у исходной древесины за счет </a:t>
            </a:r>
            <a:r>
              <a:rPr lang="ru-RU" sz="3000" dirty="0" err="1" smtClean="0"/>
              <a:t>микрослоя</a:t>
            </a:r>
            <a:r>
              <a:rPr lang="ru-RU" sz="3000" dirty="0" smtClean="0"/>
              <a:t> смолы, разделяющего листы шпона и действующего, как изолирующая мембрана. Однако, большие листы фанеры, не будучи зафиксированы посередине, способны колебаться (резонировать) под воздействием звука</a:t>
            </a:r>
          </a:p>
          <a:p>
            <a:r>
              <a:rPr lang="ru-RU" sz="3000" dirty="0" smtClean="0"/>
              <a:t>Горючесть меньшая, чем у чистой древесины за счет большей плотности и перпендикулярного наложения слоев, но все же довольно высокая. Может быть снижена за счет дополнительной химической обработки.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Черновой пол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to_s_faneroy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Стены и перекрытия утепляются KNAUF </a:t>
            </a:r>
            <a:r>
              <a:rPr lang="ru-RU" dirty="0" err="1" smtClean="0"/>
              <a:t>Insulation</a:t>
            </a:r>
            <a:r>
              <a:rPr lang="ru-RU" dirty="0" smtClean="0"/>
              <a:t> «Каркасные Конструкции» – это маты и плиты на основе стекловолокна повышенной упругости и прочности на отрыв слоев с низкими значениями коэффициента теплопроводности при горизонтальной ориентации волокон, являются химически нейтральными и не содержат коррозионных компонентов, эластичны, легко изгибаются в продольном направлении, но при этом уплотняются. </a:t>
            </a:r>
            <a:r>
              <a:rPr lang="ru-RU" dirty="0" err="1" smtClean="0"/>
              <a:t>Пожаробезопасны</a:t>
            </a:r>
            <a:r>
              <a:rPr lang="ru-RU" dirty="0" smtClean="0"/>
              <a:t> (группа НГ по ГОСТ 30244). Рекомендованы к применению во всех климатических районах (</a:t>
            </a:r>
            <a:r>
              <a:rPr lang="ru-RU" dirty="0" err="1" smtClean="0"/>
              <a:t>СНиП</a:t>
            </a:r>
            <a:r>
              <a:rPr lang="ru-RU" dirty="0" smtClean="0"/>
              <a:t> 23-02-2003) и зонах влажности по СП 41-103-2000.</a:t>
            </a:r>
          </a:p>
          <a:p>
            <a:r>
              <a:rPr lang="ru-RU" dirty="0" smtClean="0"/>
              <a:t>Мягкие на ощупь, эластичные и не крошатся, имеют длину волокна 150 мм, диаметр 4-5 мкм, обладают пониженным </a:t>
            </a:r>
            <a:r>
              <a:rPr lang="ru-RU" dirty="0" err="1" smtClean="0"/>
              <a:t>водопоглощением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Пониженное </a:t>
            </a:r>
            <a:r>
              <a:rPr lang="ru-RU" dirty="0" err="1" smtClean="0"/>
              <a:t>водопоглощение</a:t>
            </a:r>
            <a:r>
              <a:rPr lang="ru-RU" dirty="0" smtClean="0"/>
              <a:t> материала обеспечивается применением технологии «</a:t>
            </a:r>
            <a:r>
              <a:rPr lang="ru-RU" dirty="0" err="1" smtClean="0"/>
              <a:t>AquastatiK</a:t>
            </a:r>
            <a:r>
              <a:rPr lang="ru-RU" dirty="0" smtClean="0"/>
              <a:t>».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Утеплитель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Преимущества материала Каркасные Конструкции:</a:t>
            </a:r>
            <a:endParaRPr lang="ru-RU" dirty="0" smtClean="0"/>
          </a:p>
          <a:p>
            <a:r>
              <a:rPr lang="ru-RU" dirty="0" smtClean="0"/>
              <a:t>материалы на основе стекловолокна производства KNAUF </a:t>
            </a:r>
            <a:r>
              <a:rPr lang="ru-RU" dirty="0" err="1" smtClean="0"/>
              <a:t>Insulation</a:t>
            </a:r>
            <a:r>
              <a:rPr lang="ru-RU" dirty="0" smtClean="0"/>
              <a:t> Каркасные Конструкции разработаны специально для изоляции конструкций с несущим металлическим или деревянным каркасом;</a:t>
            </a:r>
          </a:p>
          <a:p>
            <a:r>
              <a:rPr lang="ru-RU" dirty="0" smtClean="0"/>
              <a:t>простота монтажа и минимальное количество отходов материала достигаются за счет эластичности, гибкости, большого количества типов толщин (от 50 до 200 мм) и ширин (610, 1200, 1220 мм) у матов и плит;</a:t>
            </a:r>
          </a:p>
          <a:p>
            <a:r>
              <a:rPr lang="ru-RU" dirty="0" smtClean="0"/>
              <a:t>технология </a:t>
            </a:r>
            <a:r>
              <a:rPr lang="ru-RU" dirty="0" err="1" smtClean="0"/>
              <a:t>Aquastatik</a:t>
            </a:r>
            <a:r>
              <a:rPr lang="ru-RU" dirty="0" smtClean="0"/>
              <a:t> придает повышенные водоотталкивающие свойства, значительно снижая риск проникновения влаги в теплоизоляцию и возникновения коррозии металлических элементов;</a:t>
            </a:r>
          </a:p>
          <a:p>
            <a:r>
              <a:rPr lang="ru-RU" dirty="0" smtClean="0"/>
              <a:t>группа теплоизоляции Каркасные Конструкции не имеет химического запаха;</a:t>
            </a:r>
          </a:p>
          <a:p>
            <a:r>
              <a:rPr lang="ru-RU" dirty="0" smtClean="0"/>
              <a:t>группа теплоизоляции Каркасные Конструкции производится на основе натуральных природных компонентов и безопасна для природы и человека.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to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Предназначена для защиты утеплителя и строительных конструкций от влаги, ветра и </a:t>
            </a:r>
            <a:r>
              <a:rPr lang="ru-RU" dirty="0" err="1" smtClean="0"/>
              <a:t>подкровельного</a:t>
            </a:r>
            <a:r>
              <a:rPr lang="ru-RU" dirty="0" smtClean="0"/>
              <a:t> конденсата. Используется в качестве защиты утеплителя и внутренних элементов стен, крыш от конденсата и ветра в зданиях всех типов. Обеспечивает выветривание водяных паров из утеплителя, защищает от попадания в конструкцию и утеплитель влаги из внешней среды.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Ветро-гидрозащита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to_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err="1" smtClean="0"/>
              <a:t>Гидро-пароизоляция</a:t>
            </a:r>
            <a:r>
              <a:rPr lang="ru-RU" dirty="0" smtClean="0"/>
              <a:t> «</a:t>
            </a:r>
            <a:r>
              <a:rPr lang="ru-RU" dirty="0" err="1" smtClean="0"/>
              <a:t>Наноизол</a:t>
            </a:r>
            <a:r>
              <a:rPr lang="ru-RU" dirty="0" smtClean="0"/>
              <a:t> D» представляет собой полипропиленовую ткань с односторонним ламинированным покрытием из полипропиленовой пленки.</a:t>
            </a:r>
          </a:p>
          <a:p>
            <a:pPr>
              <a:buNone/>
            </a:pPr>
            <a:r>
              <a:rPr lang="ru-RU" dirty="0" smtClean="0"/>
              <a:t>  В строительстве используется для защиты строительных конструкций от проникновения водяных паров, снега и капиллярной влаги. Благодаря высокой прочности может длительное время нести снеговую нагрузку.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Конденсатная пленка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0552" y="1624411"/>
            <a:ext cx="3958795" cy="39778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2587" y="1624411"/>
            <a:ext cx="3977835" cy="397783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2761" y="260798"/>
            <a:ext cx="7797662" cy="1151965"/>
          </a:xfrm>
        </p:spPr>
        <p:txBody>
          <a:bodyPr/>
          <a:lstStyle/>
          <a:p>
            <a:r>
              <a:rPr lang="ru-RU" dirty="0" smtClean="0"/>
              <a:t>       Гражданские здания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60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to_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01122" cy="62865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Строительство промышленных зданий</a:t>
            </a:r>
          </a:p>
          <a:p>
            <a:pPr>
              <a:buNone/>
            </a:pPr>
            <a:r>
              <a:rPr lang="ru-RU" dirty="0" smtClean="0"/>
              <a:t>По своим свойствам конструкции промышленных и гражданских зданий универсальны. В их основе лежит каркас, на который в последствие крепятся стеновые элементы. При этом учитывается тип конструкции, ее функционал, высотность и другие факторы. Так, при разработки проектной документации специалисты смотрят, в частности, на:</a:t>
            </a:r>
          </a:p>
          <a:p>
            <a:r>
              <a:rPr lang="ru-RU" dirty="0" smtClean="0"/>
              <a:t>Этажность здания. От высоты построенного здания напрямую зависит вес самой конструкции и нагрузка на нижележащие уровни и основание;</a:t>
            </a:r>
          </a:p>
          <a:p>
            <a:r>
              <a:rPr lang="ru-RU" dirty="0" smtClean="0"/>
              <a:t>Обеспечение вентиляции. Например, при строительстве навеса можно обойтись естественной вентиляцией, то есть установка специального оборудования необязательна;</a:t>
            </a:r>
          </a:p>
          <a:p>
            <a:r>
              <a:rPr lang="ru-RU" dirty="0" smtClean="0"/>
              <a:t>Отопление. Этот этап включается в проектирование промышленных или гражданских зданий в том случае, если планируется построить теплое помещение;</a:t>
            </a:r>
          </a:p>
          <a:p>
            <a:r>
              <a:rPr lang="ru-RU" dirty="0" smtClean="0"/>
              <a:t>Электроснабжение;</a:t>
            </a:r>
          </a:p>
          <a:p>
            <a:r>
              <a:rPr lang="ru-RU" dirty="0" smtClean="0"/>
              <a:t>Наличие грузоподъемной техники.</a:t>
            </a:r>
          </a:p>
          <a:p>
            <a:r>
              <a:rPr lang="ru-RU" dirty="0" smtClean="0"/>
              <a:t>Последним двум параметрам уделяется особое внимание. Так, наличие подъемников требует значительного усиления конструкции. Стоит отметить, что</a:t>
            </a:r>
            <a:r>
              <a:rPr lang="ru-RU" b="1" dirty="0" smtClean="0"/>
              <a:t> </a:t>
            </a:r>
            <a:r>
              <a:rPr lang="ru-RU" b="1" i="1" dirty="0" smtClean="0"/>
              <a:t>строительство промышленных зданий</a:t>
            </a:r>
            <a:r>
              <a:rPr lang="ru-RU" dirty="0" smtClean="0"/>
              <a:t> производится в строгом соответствии с техническими нормами и правилами безопасности. При строительстве промышленных конструкций учитывается влияние природных сил: конструкция должна выдерживать нагрузки снега, порывы ветра и т.д.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436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Одними из самых востребованных в сфере строительства промышленных зданий и сооружений являются промышленные объекты, такие как: </a:t>
            </a:r>
            <a:r>
              <a:rPr lang="ru-RU" dirty="0" err="1" smtClean="0"/>
              <a:t>логистические</a:t>
            </a:r>
            <a:r>
              <a:rPr lang="ru-RU" dirty="0" smtClean="0"/>
              <a:t> центры, склады, ангары и т.д. Но, чтобы здание было выполнено по всем требованиям, предъявляемым к эксплуатации и безопасности, не обойтись без опытного архитектора, который может грамотно выполнить проектирование будущих сооружений, складов. Для того, чтобы спроектировать коммуникационные и инженерные сети и системы, требуется учитывать </a:t>
            </a:r>
            <a:r>
              <a:rPr lang="ru-RU" dirty="0" err="1" smtClean="0"/>
              <a:t>пожароопасность</a:t>
            </a:r>
            <a:r>
              <a:rPr lang="ru-RU" dirty="0" smtClean="0"/>
              <a:t> и взрывоопасность производства, которое будет расположено в здании. Эти же факторы принимаются во внимание при проектировании интерьера и экстерьера, а также отделочных работах. Таким образом, можно обеспечить будущему персоналу наиболее комфортные и безопасные условия работы. Строительство складов и </a:t>
            </a:r>
            <a:r>
              <a:rPr lang="ru-RU" dirty="0" err="1" smtClean="0"/>
              <a:t>логистических</a:t>
            </a:r>
            <a:r>
              <a:rPr lang="ru-RU" dirty="0" smtClean="0"/>
              <a:t> центров требует предварительного ознакомления со спецификой товара, который будет находиться на этих складах.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rom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55007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 менее востребованы строительные и проектные услуги, целью которых является реконструкция промышленных зданий, сооружений, помещений. Такая необходимость может возникнуть в связи с перестройкой здания, расширением его площади, изменением геометрических пропорций, пристройкой дополнительных помещений, установкой нового оборудования и т.д.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Еще на этапе проектирования строительства промышленного здания, архитектор разрабатывает проект дождевой канализации. Если ее не проложить, то фундамент возле строительства логического центра может провалиться из-за природных явлений, осадков, а точнее — дождя, снега, грунтовых вод. Всю воду необходимо отводить в коллектор, водоем, придорожные кюветы или городскую канализацию, в зависимости от места нахождения производства. Ливневая канализация (</a:t>
            </a:r>
            <a:r>
              <a:rPr lang="ru-RU" dirty="0" err="1" smtClean="0"/>
              <a:t>ливневка</a:t>
            </a:r>
            <a:r>
              <a:rPr lang="ru-RU" dirty="0" smtClean="0"/>
              <a:t> или дождевая канализация) — это единая, сложная система лотков, труб, дождеприемников и иных технических устройств своевременного отвода вод во избежание разрушения фундамента, образования луж и наледи, предотвращения затопления первого этажа и подвала, а также сохранения респектабельного внешнего вида всего здания и окружающей его территории.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Технологии строительства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311" y="445780"/>
            <a:ext cx="8229600" cy="452628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2400" u="sng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Сельскохозяйственными</a:t>
            </a:r>
            <a:r>
              <a:rPr lang="ru-RU" sz="24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называют здания, предназначенные для обслуживания различных </a:t>
            </a:r>
            <a:r>
              <a:rPr lang="ru-RU" sz="2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Times New Roman" pitchFamily="18" charset="0"/>
              </a:rPr>
              <a:t>отраслей</a:t>
            </a:r>
            <a:r>
              <a:rPr lang="ru-RU" sz="2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сельскохозяйственного производства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98705"/>
            <a:ext cx="4113986" cy="151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49091"/>
            <a:ext cx="2466975" cy="1847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4" y="1772816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 algn="l"/>
            <a:r>
              <a:rPr lang="ru-RU" sz="2400" dirty="0" smtClean="0">
                <a:effectLst/>
              </a:rPr>
              <a:t>П</a:t>
            </a:r>
            <a:r>
              <a:rPr lang="ru-RU" sz="2400" dirty="0">
                <a:effectLst/>
              </a:rPr>
              <a:t>о назначению их подразделяют </a:t>
            </a:r>
            <a:r>
              <a:rPr lang="ru-RU" sz="2400" dirty="0" smtClean="0">
                <a:effectLst/>
              </a:rPr>
              <a:t>на: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ивотноводческие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(коровники, свинарники, конюшни и др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Птицеводческие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(птичники, инкубаторы и др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кладские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(зернохранилища, овощехранилища, склады минеральных удобрений и др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ультивационные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(парники, оранжереи, теплицы и др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ремонта сельскохозяйственной техники и для обработки сельскохозяйственной продукции (мельницы, молочные пункты, зерносушилки и т. д.).</a:t>
            </a:r>
          </a:p>
        </p:txBody>
      </p:sp>
    </p:spTree>
    <p:extLst>
      <p:ext uri="{BB962C8B-B14F-4D97-AF65-F5344CB8AC3E}">
        <p14:creationId xmlns:p14="http://schemas.microsoft.com/office/powerpoint/2010/main" val="12802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71500"/>
            <a:ext cx="806489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9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982" y="1370527"/>
            <a:ext cx="3964781" cy="3962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7017" y="1773730"/>
            <a:ext cx="3771587" cy="315599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9948" y="218563"/>
            <a:ext cx="7797662" cy="1151965"/>
          </a:xfrm>
        </p:spPr>
        <p:txBody>
          <a:bodyPr/>
          <a:lstStyle/>
          <a:p>
            <a:r>
              <a:rPr lang="ru-RU" dirty="0" smtClean="0"/>
              <a:t>    Промышленные здания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31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>
                <a:effectLst/>
              </a:rPr>
              <a:t>По долговечности и степени огнестойкости сельскохозяйственные здания могут </a:t>
            </a:r>
            <a:r>
              <a:rPr lang="ru-RU" sz="2000" dirty="0" smtClean="0">
                <a:effectLst/>
              </a:rPr>
              <a:t>быть:</a:t>
            </a:r>
            <a:r>
              <a:rPr lang="ru-RU" sz="2000" dirty="0">
                <a:effectLst/>
              </a:rPr>
              <a:t> 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II класса со сроком службы от 50 до 100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лет;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класса — от 20 до 50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лет;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класса — от 5 до 20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лет;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8960"/>
            <a:ext cx="7808775" cy="336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8352928" cy="5887467"/>
          </a:xfrm>
        </p:spPr>
      </p:pic>
    </p:spTree>
    <p:extLst>
      <p:ext uri="{BB962C8B-B14F-4D97-AF65-F5344CB8AC3E}">
        <p14:creationId xmlns:p14="http://schemas.microsoft.com/office/powerpoint/2010/main" val="207390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>
                <a:effectLst/>
              </a:rPr>
              <a:t>К сельскохозяйственным зданиям предъявляют следующие требования: 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733256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Функциональность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здание должно быть запроектировано так, чтобы наиболее полно удовлетворять организации технологического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процесса;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Санитарно-гигиеническим;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Зооветеринарным;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Техническим – обеспечивающим защиту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здания от внешних и внутренних воздействий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среды;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Архитектурным - предусматривающим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единство архитектурно-художественного и конструктивного решения в соответствии с назначением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здания;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Экономическим - предполагающим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наиболее рациональное использование средств и материальных ресурсов за счет применения оптимальных архитектурно-конструктивных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решений.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8347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136904" cy="600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367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237311"/>
          </a:xfrm>
        </p:spPr>
        <p:txBody>
          <a:bodyPr>
            <a:noAutofit/>
          </a:bodyPr>
          <a:lstStyle/>
          <a:p>
            <a:r>
              <a:rPr lang="ru-RU" sz="2000" dirty="0" smtClean="0"/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Сельскохозяйственные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здания по объемно-планировочному решению разделяют на одноэтажные (павильонного типа или сблокированные) и многоэтажные. В зависимости от примененной конструктивной схемы здания бывают каркасные, с неполным каркасом и бескаркасные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Каркасные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здания выполняют из стоек и балок. В качестве конструкций покрытия применяют балки или фермы. Каркас может быть образован и из рам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зданиях с неполным каркасом наружные стены являются несущими и на них опирают конструкции покрытия. Внутри здания устроен внутренний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стоечно-балочный каркас.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бескаркасных зданиях несущие наружные стены каменные (кирпичные, из природного камня, мелких или крупных блоков, панелей) 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деревянные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Перекрытия опираются на стены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Многоэтажные сельскохозяйственные здания проектируют чаще всего по каркасной схеме из унифицированных железобетонных конструкций. Применяемая сетка колонн 6 × 6; 6 × 9; 6 × 12 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Унифицированными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конструкциями сельскохозяйственных зданий являются фундаментные башмаки, короткие пирамидальные сваи, сваи-колонны (в которых совмещены функции фундамента и колонны), фундаментные балки и цокольные пустотелые блоки.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733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17" y="692696"/>
            <a:ext cx="8100899" cy="54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194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832648"/>
          </a:xfrm>
        </p:spPr>
        <p:txBody>
          <a:bodyPr>
            <a:normAutofit/>
          </a:bodyPr>
          <a:lstStyle/>
          <a:p>
            <a:pPr fontAlgn="base"/>
            <a:r>
              <a:rPr lang="ru-RU" sz="1600" dirty="0" smtClean="0"/>
              <a:t>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строительстве сельскохозяйственных зданий. наряду с использованием унифицированных конструкций необходимо применять местные строительные материалы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Планировочное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решение зданий для содержания скота и птиц зависит от технологической схемы их содержания. При этом должны быть обеспечены хорошие связи между основными, подсобными и служебными помещениями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Здания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должны быть оборудованы вентиляцией, отоплением, системами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кормоподачи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навозоудаления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водо- и энергоснабжения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Полы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 зданиях для содержания животных и птиц должны быть малотеплопроводными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Водоотвод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 покрытий устраивают наружный неорганизованный, а при ширине более 36 м — внутренний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Особое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внимание уделяют выбору материала конструкций и вопросам защиты строительных конструкций от коррозии.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976530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940660"/>
          </a:xfrm>
        </p:spPr>
      </p:pic>
    </p:spTree>
    <p:extLst>
      <p:ext uri="{BB962C8B-B14F-4D97-AF65-F5344CB8AC3E}">
        <p14:creationId xmlns:p14="http://schemas.microsoft.com/office/powerpoint/2010/main" val="6376039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>
                <a:effectLst/>
              </a:rPr>
              <a:t>Для хранения зерна </a:t>
            </a:r>
            <a:r>
              <a:rPr lang="ru-RU" sz="2400" dirty="0" smtClean="0">
                <a:effectLst/>
              </a:rPr>
              <a:t>используют: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35280" cy="452628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1800" dirty="0" smtClean="0"/>
              <a:t>Напольные </a:t>
            </a:r>
            <a:r>
              <a:rPr lang="ru-RU" sz="1800" dirty="0"/>
              <a:t>зернохранилища</a:t>
            </a:r>
            <a:r>
              <a:rPr lang="ru-RU" sz="1800" dirty="0" smtClean="0"/>
              <a:t>;</a:t>
            </a:r>
            <a:br>
              <a:rPr lang="ru-RU" sz="1800" dirty="0" smtClean="0"/>
            </a:br>
            <a:endParaRPr lang="ru-RU" sz="18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800" dirty="0" smtClean="0"/>
              <a:t>Закромные </a:t>
            </a:r>
            <a:r>
              <a:rPr lang="ru-RU" sz="1800" dirty="0"/>
              <a:t>зернохранилища</a:t>
            </a:r>
            <a:r>
              <a:rPr lang="ru-RU" sz="1800" dirty="0" smtClean="0"/>
              <a:t>;</a:t>
            </a:r>
            <a:br>
              <a:rPr lang="ru-RU" sz="1800" dirty="0" smtClean="0"/>
            </a:br>
            <a:endParaRPr lang="ru-RU" sz="18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800" dirty="0" smtClean="0"/>
              <a:t>Бункерные зернохранилища.</a:t>
            </a: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8000" indent="0">
              <a:buNone/>
            </a:pPr>
            <a:r>
              <a:rPr lang="ru-RU" sz="1800" dirty="0" smtClean="0"/>
              <a:t>    Они </a:t>
            </a:r>
            <a:r>
              <a:rPr lang="ru-RU" sz="1800" dirty="0"/>
              <a:t>представляют собой каркасные и бескаркасные одноэтажные неотапливаемые здания</a:t>
            </a:r>
            <a:r>
              <a:rPr lang="ru-RU" sz="1800" dirty="0" smtClean="0"/>
              <a:t>. Полы </a:t>
            </a:r>
            <a:r>
              <a:rPr lang="ru-RU" sz="1800" dirty="0"/>
              <a:t>устраивают бетонные и асфальтобетонные</a:t>
            </a:r>
            <a:r>
              <a:rPr lang="ru-RU" sz="1800" dirty="0" smtClean="0"/>
              <a:t>. </a:t>
            </a:r>
            <a:r>
              <a:rPr lang="ru-RU" sz="1800" dirty="0"/>
              <a:t> </a:t>
            </a:r>
            <a:r>
              <a:rPr lang="ru-RU" sz="1800" dirty="0" smtClean="0"/>
              <a:t>Бункерные зернохранилища </a:t>
            </a:r>
            <a:r>
              <a:rPr lang="ru-RU" sz="1800" dirty="0"/>
              <a:t>имеют подбункерное помещение, емкости для хранения зерна и надбункерную </a:t>
            </a:r>
            <a:r>
              <a:rPr lang="ru-RU" sz="1800" dirty="0" smtClean="0"/>
              <a:t>галерею. </a:t>
            </a:r>
            <a:r>
              <a:rPr lang="ru-RU" sz="1800" dirty="0"/>
              <a:t>Для обеспечения сохранности зерна и механизации погрузочно-разгрузочных работ в складах для его хранения устанавливают специальное технологическое оборудование.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3229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9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54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0309" y="1836313"/>
            <a:ext cx="2857500" cy="2857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990" y="2141113"/>
            <a:ext cx="3907631" cy="22479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Сельскохозяйственные здания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62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62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Картофеле-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 овощехранилища бывают заглубленного типа и наземные. Здания могут быть запроектированы по каркасной схеме или с неполным каркасом. Закрома, стеллажи и штабеля для хранения продуктов размещают вдоль продольного прохода, по которому могут перемещаться средства напольного транспорта. В зданиях должен быть обеспечен необходимый температурно-влажностный режим.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84" y="4437112"/>
            <a:ext cx="2628900" cy="1990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564904"/>
            <a:ext cx="3888432" cy="29163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62" y="2564904"/>
            <a:ext cx="2266372" cy="155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27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9623" y="439862"/>
            <a:ext cx="89443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 Здания 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</a:rPr>
              <a:t>подразделяют </a:t>
            </a: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на гражданские,</a:t>
            </a:r>
            <a:r>
              <a:rPr lang="ru-RU" sz="2400" dirty="0" smtClean="0">
                <a:solidFill>
                  <a:srgbClr val="4682B4"/>
                </a:solidFill>
                <a:latin typeface="verdana" panose="020B060403050404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  <a:r>
              <a:rPr lang="ru-RU" sz="2400" dirty="0" smtClean="0">
                <a:latin typeface="verdana" panose="020B0604030504040204" pitchFamily="34" charset="0"/>
              </a:rPr>
              <a:t>промышленные</a:t>
            </a:r>
            <a:r>
              <a:rPr lang="ru-RU" sz="2400" dirty="0" smtClean="0">
                <a:solidFill>
                  <a:srgbClr val="4682B4"/>
                </a:solidFill>
                <a:latin typeface="verdana" panose="020B060403050404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и 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</a:rPr>
              <a:t>сельскохозяйственные.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" y="1575591"/>
            <a:ext cx="853225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Гражданские здания объединяют жилые, т.е. предназначенные для проживания (постоянного или временного) строения (например, квартирные дома и общежития) и общественные, цель которых заключается в социальном обслуживании и размещении различных административных учреждений (ясли, сады, школы, университеты, магазины, кинотеатры и т.д.).</a:t>
            </a:r>
          </a:p>
          <a:p>
            <a:pPr algn="just"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Группу промышленных зданий составляют </a:t>
            </a:r>
            <a:r>
              <a:rPr lang="ru-RU" sz="2000" dirty="0">
                <a:solidFill>
                  <a:srgbClr val="4682B4"/>
                </a:solidFill>
                <a:latin typeface="verdana" panose="020B0604030504040204" pitchFamily="34" charset="0"/>
                <a:hlinkClick r:id="rId2"/>
              </a:rPr>
              <a:t>сооружения</a:t>
            </a:r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, служащие для размещения производства (производственные мастерские, депо, гаражи, цехи, промышленные склады и др.).</a:t>
            </a:r>
          </a:p>
          <a:p>
            <a:pPr algn="just"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Сельскохозяйственные здания призваны обеспечивать хранение сельскохозяйственной продукции (силосные башни, зерно- и овощехранилища и др.) и содержание скота (свинарники, птичники, телятники и т.п.).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45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41479" y="231820"/>
            <a:ext cx="365277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Все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гражданские здания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разделяются по этажности: высотные (больше 20 этажей), повышенной этажности (10 — 20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эт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.), многоэтажные (4 — 9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эт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.), малоэтажные (</a:t>
            </a:r>
            <a:r>
              <a:rPr lang="ru-RU" b="0" i="0" spc="-15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до 3 </a:t>
            </a:r>
            <a:r>
              <a:rPr lang="ru-RU" b="0" i="0" spc="-150" dirty="0" err="1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эт</a:t>
            </a:r>
            <a:r>
              <a:rPr lang="ru-RU" b="0" i="0" spc="-15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и одноэтажные.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86012" y="3622613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Малоэтажные здания в основном применяются в </a:t>
            </a:r>
            <a:r>
              <a:rPr lang="ru-RU" spc="-150" dirty="0" smtClean="0">
                <a:solidFill>
                  <a:srgbClr val="000000"/>
                </a:solidFill>
                <a:latin typeface="verdana" panose="020B0604030504040204" pitchFamily="34" charset="0"/>
              </a:rPr>
              <a:t>строительстве в </a:t>
            </a:r>
            <a:r>
              <a:rPr lang="ru-RU" spc="-150" dirty="0">
                <a:solidFill>
                  <a:srgbClr val="000000"/>
                </a:solidFill>
                <a:latin typeface="verdana" panose="020B0604030504040204" pitchFamily="34" charset="0"/>
              </a:rPr>
              <a:t>сельской местности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, многоэтажные используют для застройки жилых массивов города, здания повышенной этажности находят свое место в крупных городах, а при наличии особой надобности крупнейшие города занимаются строительством высотных зданий.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708920"/>
            <a:ext cx="3652770" cy="36527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3612" y="0"/>
            <a:ext cx="3216800" cy="362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8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229" y="90154"/>
            <a:ext cx="618185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материалу стен здания бывают: </a:t>
            </a:r>
            <a:endParaRPr lang="ru-RU" sz="3600" dirty="0" smtClean="0">
              <a:solidFill>
                <a:srgbClr val="333333"/>
              </a:solidFill>
              <a:latin typeface="Helvetica Neue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ru-RU" sz="2800" dirty="0" smtClean="0">
              <a:solidFill>
                <a:srgbClr val="333333"/>
              </a:solidFill>
              <a:latin typeface="Helvetica Neue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333333"/>
                </a:solidFill>
                <a:latin typeface="Helvetica Neue"/>
              </a:rPr>
              <a:t>Деревянные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333333"/>
                </a:solidFill>
                <a:latin typeface="Helvetica Neue"/>
              </a:rPr>
              <a:t>Каменные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333333"/>
                </a:solidFill>
                <a:latin typeface="Helvetica Neue"/>
              </a:rPr>
              <a:t>Кирпичные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333333"/>
                </a:solidFill>
                <a:latin typeface="Helvetica Neue"/>
              </a:rPr>
              <a:t>Железо-бетонные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597" y="711096"/>
            <a:ext cx="3150243" cy="26125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198" y="3414739"/>
            <a:ext cx="2475687" cy="26719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37740" y="3439551"/>
            <a:ext cx="2542998" cy="2647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19907" y="3439550"/>
            <a:ext cx="2646812" cy="26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0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479" y="193183"/>
            <a:ext cx="6616521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333333"/>
                </a:solidFill>
                <a:latin typeface="Helvetica Neue"/>
              </a:rPr>
              <a:t>               Классификация зданий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 smtClean="0">
              <a:solidFill>
                <a:srgbClr val="333333"/>
              </a:solidFill>
              <a:latin typeface="Helvetica Neue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назначению </a:t>
            </a:r>
            <a:endParaRPr lang="ru-RU" sz="3600" dirty="0" smtClean="0">
              <a:solidFill>
                <a:srgbClr val="333333"/>
              </a:solidFill>
              <a:latin typeface="Helvetica Neue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по этажности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конструкции </a:t>
            </a: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стен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способу возведения </a:t>
            </a:r>
            <a:endParaRPr lang="ru-RU" sz="3600" dirty="0" smtClean="0">
              <a:solidFill>
                <a:srgbClr val="333333"/>
              </a:solidFill>
              <a:latin typeface="Helvetica Neue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по </a:t>
            </a:r>
            <a:r>
              <a:rPr lang="ru-RU" sz="3600" dirty="0">
                <a:solidFill>
                  <a:srgbClr val="333333"/>
                </a:solidFill>
                <a:latin typeface="Helvetica Neue"/>
              </a:rPr>
              <a:t>степени </a:t>
            </a: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долговечности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степени </a:t>
            </a: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огнестойкости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600" dirty="0">
                <a:solidFill>
                  <a:srgbClr val="333333"/>
                </a:solidFill>
                <a:latin typeface="Helvetica Neue"/>
              </a:rPr>
              <a:t>по классам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3962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501" y="206061"/>
            <a:ext cx="842278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333333"/>
                </a:solidFill>
                <a:latin typeface="Helvetica Neue"/>
              </a:rPr>
              <a:t>Степени возгораемости зданий</a:t>
            </a:r>
            <a:r>
              <a:rPr lang="ru-RU" sz="4400" dirty="0" smtClean="0">
                <a:solidFill>
                  <a:srgbClr val="333333"/>
                </a:solidFill>
                <a:latin typeface="Helvetica Neue"/>
              </a:rPr>
              <a:t>:</a:t>
            </a:r>
          </a:p>
          <a:p>
            <a:r>
              <a:rPr lang="ru-RU" dirty="0" smtClean="0">
                <a:solidFill>
                  <a:srgbClr val="333333"/>
                </a:solidFill>
                <a:latin typeface="Helvetica Neue"/>
              </a:rPr>
              <a:t>  </a:t>
            </a:r>
          </a:p>
          <a:p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Helvetica Neue"/>
              </a:rPr>
              <a:t>     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Несгораемые   </a:t>
            </a:r>
            <a:r>
              <a:rPr lang="ru-RU" sz="3200" dirty="0">
                <a:solidFill>
                  <a:srgbClr val="333333"/>
                </a:solidFill>
                <a:latin typeface="Helvetica Neue"/>
              </a:rPr>
              <a:t>Сгораемые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            </a:t>
            </a:r>
          </a:p>
          <a:p>
            <a:endParaRPr lang="ru-RU" sz="3200" dirty="0" smtClean="0">
              <a:solidFill>
                <a:srgbClr val="333333"/>
              </a:solidFill>
              <a:latin typeface="Helvetica Neue"/>
            </a:endParaRPr>
          </a:p>
          <a:p>
            <a:endParaRPr lang="ru-RU" sz="3200" dirty="0">
              <a:solidFill>
                <a:srgbClr val="333333"/>
              </a:solidFill>
              <a:latin typeface="Helvetica Neue"/>
            </a:endParaRPr>
          </a:p>
          <a:p>
            <a:endParaRPr lang="ru-RU" sz="3200" dirty="0" smtClean="0">
              <a:solidFill>
                <a:srgbClr val="333333"/>
              </a:solidFill>
              <a:latin typeface="Helvetica Neue"/>
            </a:endParaRPr>
          </a:p>
          <a:p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                           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780928"/>
            <a:ext cx="2530699" cy="24246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96" y="3212976"/>
            <a:ext cx="3674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>
                <a:solidFill>
                  <a:srgbClr val="333333"/>
                </a:solidFill>
                <a:latin typeface="Helvetica Neue"/>
              </a:rPr>
              <a:t>Трудносгораемые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068960"/>
            <a:ext cx="2424651" cy="24246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149080"/>
            <a:ext cx="2427668" cy="242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20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1376</Words>
  <Application>Microsoft Office PowerPoint</Application>
  <PresentationFormat>Экран (4:3)</PresentationFormat>
  <Paragraphs>118</Paragraphs>
  <Slides>40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Arial</vt:lpstr>
      <vt:lpstr>Calibri</vt:lpstr>
      <vt:lpstr>Helvetica Neue</vt:lpstr>
      <vt:lpstr>Times New Roman</vt:lpstr>
      <vt:lpstr>verdana</vt:lpstr>
      <vt:lpstr>Wingdings</vt:lpstr>
      <vt:lpstr>Тема Office</vt:lpstr>
      <vt:lpstr>Презентация PowerPoint</vt:lpstr>
      <vt:lpstr>       Гражданские здания</vt:lpstr>
      <vt:lpstr>    Промышленные здания</vt:lpstr>
      <vt:lpstr>Сельскохозяйственные здания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Черновой пол </vt:lpstr>
      <vt:lpstr>Презентация PowerPoint</vt:lpstr>
      <vt:lpstr>Утеплитель </vt:lpstr>
      <vt:lpstr>Презентация PowerPoint</vt:lpstr>
      <vt:lpstr>Презентация PowerPoint</vt:lpstr>
      <vt:lpstr>Ветро-гидрозащита </vt:lpstr>
      <vt:lpstr>Презентация PowerPoint</vt:lpstr>
      <vt:lpstr>Конденсатная пленка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Технологии строительства </vt:lpstr>
      <vt:lpstr>Презентация PowerPoint</vt:lpstr>
      <vt:lpstr>По назначению их подразделяют на:</vt:lpstr>
      <vt:lpstr>Презентация PowerPoint</vt:lpstr>
      <vt:lpstr>По долговечности и степени огнестойкости сельскохозяйственные здания могут быть: </vt:lpstr>
      <vt:lpstr>Презентация PowerPoint</vt:lpstr>
      <vt:lpstr>К сельскохозяйственным зданиям предъявляют следующие требования: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хранения зерна используют: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Svetlana</dc:creator>
  <cp:lastModifiedBy>User</cp:lastModifiedBy>
  <cp:revision>8</cp:revision>
  <dcterms:created xsi:type="dcterms:W3CDTF">2015-10-13T15:03:30Z</dcterms:created>
  <dcterms:modified xsi:type="dcterms:W3CDTF">2020-12-02T00:06:37Z</dcterms:modified>
</cp:coreProperties>
</file>