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2" r:id="rId1"/>
  </p:sldMasterIdLst>
  <p:notesMasterIdLst>
    <p:notesMasterId r:id="rId97"/>
  </p:notesMasterIdLst>
  <p:sldIdLst>
    <p:sldId id="256" r:id="rId2"/>
    <p:sldId id="360" r:id="rId3"/>
    <p:sldId id="280" r:id="rId4"/>
    <p:sldId id="257" r:id="rId5"/>
    <p:sldId id="361" r:id="rId6"/>
    <p:sldId id="362" r:id="rId7"/>
    <p:sldId id="282" r:id="rId8"/>
    <p:sldId id="348" r:id="rId9"/>
    <p:sldId id="286" r:id="rId10"/>
    <p:sldId id="259" r:id="rId11"/>
    <p:sldId id="288" r:id="rId12"/>
    <p:sldId id="289" r:id="rId13"/>
    <p:sldId id="290" r:id="rId14"/>
    <p:sldId id="264" r:id="rId15"/>
    <p:sldId id="302" r:id="rId16"/>
    <p:sldId id="301" r:id="rId17"/>
    <p:sldId id="265" r:id="rId18"/>
    <p:sldId id="291" r:id="rId19"/>
    <p:sldId id="292" r:id="rId20"/>
    <p:sldId id="300" r:id="rId21"/>
    <p:sldId id="266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267" r:id="rId30"/>
    <p:sldId id="303" r:id="rId31"/>
    <p:sldId id="305" r:id="rId32"/>
    <p:sldId id="304" r:id="rId33"/>
    <p:sldId id="306" r:id="rId34"/>
    <p:sldId id="307" r:id="rId35"/>
    <p:sldId id="364" r:id="rId36"/>
    <p:sldId id="268" r:id="rId37"/>
    <p:sldId id="363" r:id="rId38"/>
    <p:sldId id="308" r:id="rId39"/>
    <p:sldId id="309" r:id="rId40"/>
    <p:sldId id="310" r:id="rId41"/>
    <p:sldId id="365" r:id="rId42"/>
    <p:sldId id="261" r:id="rId43"/>
    <p:sldId id="271" r:id="rId44"/>
    <p:sldId id="314" r:id="rId45"/>
    <p:sldId id="317" r:id="rId46"/>
    <p:sldId id="319" r:id="rId47"/>
    <p:sldId id="321" r:id="rId48"/>
    <p:sldId id="322" r:id="rId49"/>
    <p:sldId id="323" r:id="rId50"/>
    <p:sldId id="327" r:id="rId51"/>
    <p:sldId id="325" r:id="rId52"/>
    <p:sldId id="326" r:id="rId53"/>
    <p:sldId id="328" r:id="rId54"/>
    <p:sldId id="285" r:id="rId55"/>
    <p:sldId id="330" r:id="rId56"/>
    <p:sldId id="332" r:id="rId57"/>
    <p:sldId id="311" r:id="rId58"/>
    <p:sldId id="336" r:id="rId59"/>
    <p:sldId id="349" r:id="rId60"/>
    <p:sldId id="334" r:id="rId61"/>
    <p:sldId id="350" r:id="rId62"/>
    <p:sldId id="351" r:id="rId63"/>
    <p:sldId id="352" r:id="rId64"/>
    <p:sldId id="353" r:id="rId65"/>
    <p:sldId id="338" r:id="rId66"/>
    <p:sldId id="340" r:id="rId67"/>
    <p:sldId id="341" r:id="rId68"/>
    <p:sldId id="342" r:id="rId69"/>
    <p:sldId id="337" r:id="rId70"/>
    <p:sldId id="273" r:id="rId71"/>
    <p:sldId id="275" r:id="rId72"/>
    <p:sldId id="276" r:id="rId73"/>
    <p:sldId id="367" r:id="rId74"/>
    <p:sldId id="368" r:id="rId75"/>
    <p:sldId id="366" r:id="rId76"/>
    <p:sldId id="369" r:id="rId77"/>
    <p:sldId id="371" r:id="rId78"/>
    <p:sldId id="372" r:id="rId79"/>
    <p:sldId id="370" r:id="rId80"/>
    <p:sldId id="263" r:id="rId81"/>
    <p:sldId id="278" r:id="rId82"/>
    <p:sldId id="279" r:id="rId83"/>
    <p:sldId id="277" r:id="rId84"/>
    <p:sldId id="281" r:id="rId85"/>
    <p:sldId id="343" r:id="rId86"/>
    <p:sldId id="344" r:id="rId87"/>
    <p:sldId id="345" r:id="rId88"/>
    <p:sldId id="346" r:id="rId89"/>
    <p:sldId id="347" r:id="rId90"/>
    <p:sldId id="354" r:id="rId91"/>
    <p:sldId id="359" r:id="rId92"/>
    <p:sldId id="355" r:id="rId93"/>
    <p:sldId id="357" r:id="rId94"/>
    <p:sldId id="358" r:id="rId95"/>
    <p:sldId id="356" r:id="rId96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41" autoAdjust="0"/>
    <p:restoredTop sz="94610" autoAdjust="0"/>
  </p:normalViewPr>
  <p:slideViewPr>
    <p:cSldViewPr>
      <p:cViewPr varScale="1">
        <p:scale>
          <a:sx n="73" d="100"/>
          <a:sy n="73" d="100"/>
        </p:scale>
        <p:origin x="1254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49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1E0FE5A-A2A4-47DA-8793-CBF839A3E4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4929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2400" dirty="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2400" dirty="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7168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169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90E31D9F-0980-435E-BC2B-10D42F11EA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33590-8D0F-4052-9B75-DD6C1C9277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59A73-1861-4B5D-AF05-BAB6867F47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2362200"/>
            <a:ext cx="7693025" cy="3724275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7486F-4E3A-45C4-8F6D-222C421BC3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7BB97-DE46-4346-941B-B8C3E1DF4F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018C5-A063-486E-802F-8AED6CD8AF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6C6ED-55A8-4440-B3FA-564109565E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35265-6C4E-4F98-91C0-4C3073EB7B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CB292-C953-4FBA-B391-6F8D43DA7E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73778E-DC6E-435C-9A37-2C8B1867D2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86F7F-34C6-4A30-A500-35D23C0977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EFEBB-EAA1-4DE9-951F-4B9BEFCAB8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7066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066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 dirty="0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7066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066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066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066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066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l"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9B282F1-2522-4AF1-A568-2E3AD24177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</p:sldLayoutIdLst>
  <p:transition>
    <p:dissolve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gi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wm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113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0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рямоугольник 2"/>
          <p:cNvSpPr>
            <a:spLocks noChangeArrowheads="1"/>
          </p:cNvSpPr>
          <p:nvPr/>
        </p:nvSpPr>
        <p:spPr bwMode="auto">
          <a:xfrm>
            <a:off x="781608" y="1772816"/>
            <a:ext cx="760147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Задание 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Написать лекцию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Рассмотреть картинки</a:t>
            </a:r>
          </a:p>
          <a:p>
            <a:pPr marL="457200" indent="-457200">
              <a:buAutoNum type="arabicPeriod"/>
            </a:pP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Лекция предназначена на два занятия</a:t>
            </a:r>
          </a:p>
          <a:p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7.12 и 9.12</a:t>
            </a:r>
          </a:p>
          <a:p>
            <a:pPr marL="457200" indent="-457200"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/>
          <p:cNvSpPr txBox="1">
            <a:spLocks noChangeArrowheads="1"/>
          </p:cNvSpPr>
          <p:nvPr/>
        </p:nvSpPr>
        <p:spPr bwMode="auto">
          <a:xfrm>
            <a:off x="467544" y="68580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lnSpc>
                <a:spcPct val="90000"/>
              </a:lnSpc>
              <a:defRPr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</a:rPr>
              <a:t>КЛАССИФИКАЦИЯ ПРОМЫШЛЕННЫХ ЗДАНИЙ. ТРЕБОВАНИЯ, ПРЕДЪЯВЛЯЕМЫЕ </a:t>
            </a:r>
            <a:br>
              <a:rPr lang="ru-RU" sz="3600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</a:rPr>
              <a:t>К ПРОМЫШЛЕННЫМ ЗДАНИЯМ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oper Black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942E-6 L -2.5E-6 -0.888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ChangeArrowheads="1"/>
          </p:cNvSpPr>
          <p:nvPr/>
        </p:nvSpPr>
        <p:spPr bwMode="auto">
          <a:xfrm>
            <a:off x="971550" y="4003675"/>
            <a:ext cx="7488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l"/>
            <a:endParaRPr lang="ru-RU" sz="18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147" name="Rectangle 18"/>
          <p:cNvSpPr>
            <a:spLocks noChangeArrowheads="1"/>
          </p:cNvSpPr>
          <p:nvPr/>
        </p:nvSpPr>
        <p:spPr bwMode="auto">
          <a:xfrm>
            <a:off x="0" y="2190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6149" name="Rectangle 19"/>
          <p:cNvSpPr>
            <a:spLocks noChangeArrowheads="1"/>
          </p:cNvSpPr>
          <p:nvPr/>
        </p:nvSpPr>
        <p:spPr bwMode="auto">
          <a:xfrm>
            <a:off x="753311" y="5068742"/>
            <a:ext cx="839068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Промышленные здания </a:t>
            </a:r>
          </a:p>
          <a:p>
            <a:pPr algn="just"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классифицируют по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следующим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признакам:</a:t>
            </a:r>
          </a:p>
          <a:p>
            <a:pPr algn="just">
              <a:defRPr/>
            </a:pP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–  по назначению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:</a:t>
            </a:r>
            <a:endParaRPr lang="ru-RU" sz="18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marL="449263" indent="-273050" algn="just"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основные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(производственные) – здания, предназначенные для размещения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цехов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, изготовления продукции (механосборочные, литейные, пищевые и т.д.);</a:t>
            </a:r>
            <a:endParaRPr lang="ru-RU" sz="1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152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EDADDF0-178B-495C-94EC-7B5737008B1B}" type="slidenum">
              <a:rPr lang="ru-RU" smtClean="0"/>
              <a:pPr/>
              <a:t>10</a:t>
            </a:fld>
            <a:endParaRPr lang="ru-RU" dirty="0" smtClean="0"/>
          </a:p>
        </p:txBody>
      </p:sp>
      <p:pic>
        <p:nvPicPr>
          <p:cNvPr id="3074" name="Picture 2" descr="Картинки по запросу проект завод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6" t="9052" r="1392" b="3925"/>
          <a:stretch/>
        </p:blipFill>
        <p:spPr bwMode="auto">
          <a:xfrm>
            <a:off x="753311" y="0"/>
            <a:ext cx="8390689" cy="506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Производственные зд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6766" y="2786058"/>
            <a:ext cx="7067234" cy="4071942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45058" name="Picture 2" descr="ПСК Пулково - Производственное здание"/>
          <p:cNvPicPr>
            <a:picLocks noChangeAspect="1" noChangeArrowheads="1"/>
          </p:cNvPicPr>
          <p:nvPr/>
        </p:nvPicPr>
        <p:blipFill>
          <a:blip r:embed="rId3" cstate="print"/>
          <a:srcRect t="18369"/>
          <a:stretch>
            <a:fillRect/>
          </a:stretch>
        </p:blipFill>
        <p:spPr bwMode="auto">
          <a:xfrm>
            <a:off x="0" y="0"/>
            <a:ext cx="5703905" cy="349213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5008" y="857232"/>
            <a:ext cx="32146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Основные (производственные) здания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46084" name="Picture 4" descr="Строительство производственных и промышленных зданий"/>
          <p:cNvPicPr>
            <a:picLocks noChangeAspect="1" noChangeArrowheads="1"/>
          </p:cNvPicPr>
          <p:nvPr/>
        </p:nvPicPr>
        <p:blipFill>
          <a:blip r:embed="rId2" cstate="print"/>
          <a:srcRect t="34258" b="27814"/>
          <a:stretch>
            <a:fillRect/>
          </a:stretch>
        </p:blipFill>
        <p:spPr bwMode="auto">
          <a:xfrm>
            <a:off x="0" y="3571876"/>
            <a:ext cx="9144000" cy="21196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488" y="5811394"/>
            <a:ext cx="32146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Основные (производственные) здания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6086" name="Picture 6" descr="Реконструкция промышленных здан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667249" cy="3500438"/>
          </a:xfrm>
          <a:prstGeom prst="rect">
            <a:avLst/>
          </a:prstGeom>
          <a:noFill/>
        </p:spPr>
      </p:pic>
      <p:pic>
        <p:nvPicPr>
          <p:cNvPr id="46088" name="Picture 8" descr="Конкурсное проектирование - ОСТОВ Проектирование и Строительство Екатеринбург"/>
          <p:cNvPicPr>
            <a:picLocks noChangeAspect="1" noChangeArrowheads="1"/>
          </p:cNvPicPr>
          <p:nvPr/>
        </p:nvPicPr>
        <p:blipFill>
          <a:blip r:embed="rId4" cstate="print"/>
          <a:srcRect l="23438" r="12499"/>
          <a:stretch>
            <a:fillRect/>
          </a:stretch>
        </p:blipFill>
        <p:spPr bwMode="auto">
          <a:xfrm>
            <a:off x="4659033" y="0"/>
            <a:ext cx="4484967" cy="35004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47106" name="Picture 2" descr="Типография Astron"/>
          <p:cNvPicPr>
            <a:picLocks noChangeAspect="1" noChangeArrowheads="1"/>
          </p:cNvPicPr>
          <p:nvPr/>
        </p:nvPicPr>
        <p:blipFill>
          <a:blip r:embed="rId2" cstate="print"/>
          <a:srcRect t="17910" b="16214"/>
          <a:stretch>
            <a:fillRect/>
          </a:stretch>
        </p:blipFill>
        <p:spPr bwMode="auto">
          <a:xfrm>
            <a:off x="214282" y="0"/>
            <a:ext cx="7451718" cy="3214686"/>
          </a:xfrm>
          <a:prstGeom prst="rect">
            <a:avLst/>
          </a:prstGeom>
          <a:noFill/>
        </p:spPr>
      </p:pic>
      <p:pic>
        <p:nvPicPr>
          <p:cNvPr id="4" name="Picture 6" descr="Административное здание Glaxo Smith Kline / Co Architecture Design Zo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192303"/>
            <a:ext cx="5500695" cy="3665698"/>
          </a:xfrm>
          <a:prstGeom prst="rect">
            <a:avLst/>
          </a:prstGeom>
          <a:noFill/>
        </p:spPr>
      </p:pic>
      <p:pic>
        <p:nvPicPr>
          <p:cNvPr id="5" name="Picture 4" descr="Фасады"/>
          <p:cNvPicPr>
            <a:picLocks noChangeAspect="1" noChangeArrowheads="1"/>
          </p:cNvPicPr>
          <p:nvPr/>
        </p:nvPicPr>
        <p:blipFill>
          <a:blip r:embed="rId4" cstate="print"/>
          <a:srcRect l="8537"/>
          <a:stretch>
            <a:fillRect/>
          </a:stretch>
        </p:blipFill>
        <p:spPr bwMode="auto">
          <a:xfrm>
            <a:off x="5500694" y="3870487"/>
            <a:ext cx="3643306" cy="298751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500694" y="3143248"/>
            <a:ext cx="36433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Основные (производственные) здания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0" y="0"/>
            <a:ext cx="3214678" cy="17144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7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3143240" y="214290"/>
            <a:ext cx="6000759" cy="6310335"/>
          </a:xfrm>
        </p:spPr>
        <p:txBody>
          <a:bodyPr/>
          <a:lstStyle/>
          <a:p>
            <a:pPr marL="266700" indent="-266700" algn="just" eaLnBrk="1" hangingPunct="1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подсобно-производственные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, т.е. здания, обслуживаю-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щие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основное производство (тарные, ремонтно-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механи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ческие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, инструментальные и т.д.);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1800" dirty="0" smtClean="0">
              <a:latin typeface="Times New Roman" pitchFamily="18" charset="0"/>
            </a:endParaRPr>
          </a:p>
        </p:txBody>
      </p:sp>
      <p:sp>
        <p:nvSpPr>
          <p:cNvPr id="7173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1AC3673-C9BB-4F5A-A831-BDFF791513BD}" type="slidenum">
              <a:rPr lang="ru-RU" smtClean="0"/>
              <a:pPr/>
              <a:t>14</a:t>
            </a:fld>
            <a:endParaRPr lang="ru-RU" dirty="0" smtClean="0"/>
          </a:p>
        </p:txBody>
      </p:sp>
      <p:pic>
        <p:nvPicPr>
          <p:cNvPr id="19458" name="Picture 2" descr="Альбом 1 купить кондиционеры и вентиляцию, установка, цены на кондиционеры LG во Владивостоке - Консоль ДВ"/>
          <p:cNvPicPr>
            <a:picLocks noChangeAspect="1" noChangeArrowheads="1"/>
          </p:cNvPicPr>
          <p:nvPr/>
        </p:nvPicPr>
        <p:blipFill>
          <a:blip r:embed="rId2" cstate="print"/>
          <a:srcRect t="20864" b="14349"/>
          <a:stretch>
            <a:fillRect/>
          </a:stretch>
        </p:blipFill>
        <p:spPr bwMode="auto">
          <a:xfrm>
            <a:off x="0" y="1571612"/>
            <a:ext cx="9144000" cy="395139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00166" y="5786454"/>
            <a:ext cx="62151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Ремонтно-механический цех ООО УСК МОСТ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67727" y="3073700"/>
            <a:ext cx="267627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Здание ремонтно-механического цеха водоканала в г. Орел</a:t>
            </a:r>
          </a:p>
          <a:p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Запорожский Железорудный Комбинат</a:t>
            </a:r>
          </a:p>
        </p:txBody>
      </p:sp>
      <p:pic>
        <p:nvPicPr>
          <p:cNvPr id="4098" name="Picture 2" descr="Картинки по запросу ремонтно-механический цех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4" b="21245"/>
          <a:stretch/>
        </p:blipFill>
        <p:spPr bwMode="auto">
          <a:xfrm>
            <a:off x="755576" y="12118"/>
            <a:ext cx="8388424" cy="306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здание ремонтно-механического цех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73700"/>
            <a:ext cx="5712150" cy="378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Недвижимость - Коммерческая недвижимость в Иваново - Продается здание РМЦ, 1024 кв, м, в отличном состоянии - +7(4932) 576-596 (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049482"/>
            <a:ext cx="5715008" cy="3808518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61442" name="Picture 2" descr="УКС &quot;Минстроя РБ&quot;. Выполненные проекты компании Купол - TopClimat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715140" cy="351425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3" y="4500570"/>
            <a:ext cx="22145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Здание ремонтно-механического цеха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40" y="0"/>
            <a:ext cx="6000760" cy="993752"/>
          </a:xfrm>
        </p:spPr>
        <p:txBody>
          <a:bodyPr/>
          <a:lstStyle/>
          <a:p>
            <a:pPr marL="266700" indent="-266700" algn="just" eaLnBrk="1" hangingPunct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складские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, предназначенные для хранения готовой про-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дукции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, сырья, полуфабрикатов и др. материалов;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214282" y="6369050"/>
            <a:ext cx="587375" cy="488950"/>
          </a:xfrm>
          <a:noFill/>
        </p:spPr>
        <p:txBody>
          <a:bodyPr/>
          <a:lstStyle/>
          <a:p>
            <a:fld id="{07454F79-E71F-408C-A45F-FB267530F0B1}" type="slidenum">
              <a:rPr lang="ru-RU" smtClean="0"/>
              <a:pPr/>
              <a:t>17</a:t>
            </a:fld>
            <a:endParaRPr lang="ru-RU" dirty="0" smtClean="0"/>
          </a:p>
        </p:txBody>
      </p:sp>
      <p:pic>
        <p:nvPicPr>
          <p:cNvPr id="18434" name="Picture 2" descr="Недвижимость Ростова. Агентство &quot;Недвижимость Ростова&quot;. Продажа производства. Производственый комплекс. Родионо-Несветайский."/>
          <p:cNvPicPr>
            <a:picLocks noChangeAspect="1" noChangeArrowheads="1"/>
          </p:cNvPicPr>
          <p:nvPr/>
        </p:nvPicPr>
        <p:blipFill rotWithShape="1">
          <a:blip r:embed="rId2" cstate="print"/>
          <a:srcRect t="5445" b="12500"/>
          <a:stretch/>
        </p:blipFill>
        <p:spPr bwMode="auto">
          <a:xfrm>
            <a:off x="1" y="781665"/>
            <a:ext cx="9144000" cy="56273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0" y="0"/>
            <a:ext cx="8072462" cy="300037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8130" name="Picture 2" descr="Информационная страница компании МЕТАЛЛСТРОЙПРОЕКТ , Сайт компании. Строительный портал Стройка Р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934327" cy="3071810"/>
          </a:xfrm>
          <a:prstGeom prst="rect">
            <a:avLst/>
          </a:prstGeom>
          <a:noFill/>
        </p:spPr>
      </p:pic>
      <p:pic>
        <p:nvPicPr>
          <p:cNvPr id="7" name="Picture 2" descr="Отделка фасадов в Москве и обл. Выезд и замер - бесплатно! ООО &quot;ОКФА-СТРО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000372"/>
            <a:ext cx="6782642" cy="3857628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0" y="6369050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500306"/>
            <a:ext cx="23617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Складские здания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0" y="6369050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pic>
        <p:nvPicPr>
          <p:cNvPr id="5122" name="Picture 2" descr="Картинки по запросу склад на завод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" t="15227" r="1412" b="2865"/>
          <a:stretch/>
        </p:blipFill>
        <p:spPr bwMode="auto">
          <a:xfrm>
            <a:off x="755576" y="0"/>
            <a:ext cx="5760641" cy="376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592948" y="252890"/>
            <a:ext cx="247432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Автоматический </a:t>
            </a:r>
            <a:r>
              <a:rPr lang="ru-RU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высокостеллажный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склад на заводе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«Лек»,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Стрыков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Польша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://www.riko.si/ru/imagelib/project_big/default/Riko/Reference/Industrija/Darnitsa_6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21" y="3768809"/>
            <a:ext cx="6499375" cy="308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44208" y="3573016"/>
            <a:ext cx="26997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Высокостеллажный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автоматизированный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склад «Лебедянский» в Украине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000" b="0" dirty="0" smtClean="0">
                <a:solidFill>
                  <a:srgbClr val="000000"/>
                </a:solidFill>
                <a:latin typeface="Times New Roman" pitchFamily="18" charset="0"/>
              </a:rPr>
              <a:t>КЛАССИФИКАЦИЯ ПРОМЫШЛЕННЫХ ЗДАНИЙ. ТРЕБОВАНИЯ, ПРЕДЪЯВЛЯЕМЫЕ </a:t>
            </a:r>
            <a:br>
              <a:rPr lang="ru-RU" sz="2000" b="0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2000" b="0" dirty="0" smtClean="0">
                <a:solidFill>
                  <a:srgbClr val="000000"/>
                </a:solidFill>
                <a:latin typeface="Times New Roman" pitchFamily="18" charset="0"/>
              </a:rPr>
              <a:t>К ПРОМЫШЛЕННЫМ ЗДАНИЯМ</a:t>
            </a:r>
            <a:endParaRPr lang="ru-RU" sz="2000" dirty="0" smtClean="0"/>
          </a:p>
        </p:txBody>
      </p:sp>
      <p:sp>
        <p:nvSpPr>
          <p:cNvPr id="4099" name="Rectangle 196"/>
          <p:cNvSpPr>
            <a:spLocks noChangeArrowheads="1"/>
          </p:cNvSpPr>
          <p:nvPr/>
        </p:nvSpPr>
        <p:spPr bwMode="auto">
          <a:xfrm>
            <a:off x="755576" y="2348880"/>
            <a:ext cx="83884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Здания, предназначенные для размещения промышленного производства, называют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 промышленными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ru-RU" sz="18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39940" y="6369050"/>
            <a:ext cx="587375" cy="488950"/>
          </a:xfrm>
          <a:noFill/>
        </p:spPr>
        <p:txBody>
          <a:bodyPr/>
          <a:lstStyle/>
          <a:p>
            <a:fld id="{23E522C8-623F-4A37-A24C-C51C0E62DC34}" type="slidenum">
              <a:rPr lang="ru-RU" smtClean="0"/>
              <a:pPr/>
              <a:t>2</a:t>
            </a:fld>
            <a:endParaRPr lang="ru-RU" dirty="0" smtClean="0"/>
          </a:p>
        </p:txBody>
      </p:sp>
      <p:pic>
        <p:nvPicPr>
          <p:cNvPr id="1026" name="Picture 2" descr="Картинки по запросу проект завод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81"/>
          <a:stretch/>
        </p:blipFill>
        <p:spPr bwMode="auto">
          <a:xfrm>
            <a:off x="0" y="2995212"/>
            <a:ext cx="9144000" cy="348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97298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pic>
        <p:nvPicPr>
          <p:cNvPr id="58370" name="Picture 2" descr="Программа автоматизации складского комлекса"/>
          <p:cNvPicPr>
            <a:picLocks noChangeAspect="1" noChangeArrowheads="1"/>
          </p:cNvPicPr>
          <p:nvPr/>
        </p:nvPicPr>
        <p:blipFill>
          <a:blip r:embed="rId2" cstate="print"/>
          <a:srcRect t="13541"/>
          <a:stretch>
            <a:fillRect/>
          </a:stretch>
        </p:blipFill>
        <p:spPr bwMode="auto">
          <a:xfrm>
            <a:off x="0" y="0"/>
            <a:ext cx="9144000" cy="592933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6072206"/>
            <a:ext cx="65382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Складской комплекс на промышленном предприятии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785" y="5643578"/>
            <a:ext cx="8358215" cy="857232"/>
          </a:xfrm>
        </p:spPr>
        <p:txBody>
          <a:bodyPr/>
          <a:lstStyle/>
          <a:p>
            <a:pPr marL="266700" indent="-266700" algn="just" eaLnBrk="1" hangingPunct="1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энергетические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включают ТЭЦ, трансформаторные подстанции, котельные, компрессорные станции и т.д.;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None/>
              <a:defRPr/>
            </a:pPr>
            <a:endParaRPr lang="ru-RU" sz="1800" dirty="0" smtClean="0">
              <a:latin typeface="Times New Roman" pitchFamily="18" charset="0"/>
            </a:endParaRPr>
          </a:p>
        </p:txBody>
      </p:sp>
      <p:sp>
        <p:nvSpPr>
          <p:cNvPr id="9223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68B3AC-8C35-4A34-A41C-D14720C284C3}" type="slidenum">
              <a:rPr lang="ru-RU" smtClean="0"/>
              <a:pPr/>
              <a:t>21</a:t>
            </a:fld>
            <a:endParaRPr lang="ru-RU" dirty="0" smtClean="0"/>
          </a:p>
        </p:txBody>
      </p:sp>
      <p:pic>
        <p:nvPicPr>
          <p:cNvPr id="17412" name="Picture 4" descr="Фотографии к фирме ООО &quot;Руукки Рус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714356"/>
            <a:ext cx="914400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Тэг: enbw - UA Energ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048000"/>
            <a:ext cx="5715000" cy="3810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pic>
        <p:nvPicPr>
          <p:cNvPr id="3" name="Picture 2" descr="Архитектурно дизайнерская мастерская &quot;АДМ-Т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72164" cy="38336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873210" y="1000108"/>
            <a:ext cx="2903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Энергетические здания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 bwMode="auto">
          <a:xfrm>
            <a:off x="0" y="0"/>
            <a:ext cx="4071934" cy="300037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  <p:pic>
        <p:nvPicPr>
          <p:cNvPr id="52230" name="Picture 6" descr="Названы самые необычные заводы в мире - новость из рубрики Экономика и бизнес, актуальная информация, обсуждение новости, дискус"/>
          <p:cNvPicPr>
            <a:picLocks noChangeAspect="1" noChangeArrowheads="1"/>
          </p:cNvPicPr>
          <p:nvPr/>
        </p:nvPicPr>
        <p:blipFill>
          <a:blip r:embed="rId2" cstate="print"/>
          <a:srcRect t="30612" b="11989"/>
          <a:stretch>
            <a:fillRect/>
          </a:stretch>
        </p:blipFill>
        <p:spPr bwMode="auto">
          <a:xfrm>
            <a:off x="0" y="2743170"/>
            <a:ext cx="9144000" cy="4114829"/>
          </a:xfrm>
          <a:prstGeom prst="rect">
            <a:avLst/>
          </a:prstGeom>
          <a:noFill/>
        </p:spPr>
      </p:pic>
      <p:pic>
        <p:nvPicPr>
          <p:cNvPr id="52226" name="Picture 2" descr="Департамент по вопросам топливно-энергетического комплекса К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0"/>
            <a:ext cx="5220072" cy="332344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9552" y="1628800"/>
            <a:ext cx="2903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Энергетические здания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pic>
        <p:nvPicPr>
          <p:cNvPr id="53250" name="Picture 2" descr="Новый ультрасовременный офисный комплекс корпорации MIDE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8314" cy="60722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43240" y="6215082"/>
            <a:ext cx="2903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Энергетические здания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Toshiba начала выпуск промышленных солнечных панелей Новости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928802"/>
            <a:ext cx="6429388" cy="4929197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  <p:pic>
        <p:nvPicPr>
          <p:cNvPr id="54274" name="Picture 2" descr="В Самаре закончилась реконструкция подстанции 110/6 кВ Толев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642918"/>
            <a:ext cx="4393437" cy="2928957"/>
          </a:xfrm>
          <a:prstGeom prst="rect">
            <a:avLst/>
          </a:prstGeom>
          <a:noFill/>
        </p:spPr>
      </p:pic>
      <p:pic>
        <p:nvPicPr>
          <p:cNvPr id="54278" name="Picture 6" descr="Группа компаний ТКК и Завод КТП - Подстанции, трансформаторы,котельно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-1"/>
            <a:ext cx="4714876" cy="35361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4929198"/>
            <a:ext cx="2071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Энергетические здания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14679" y="1"/>
            <a:ext cx="5929322" cy="928670"/>
          </a:xfrm>
        </p:spPr>
        <p:txBody>
          <a:bodyPr/>
          <a:lstStyle/>
          <a:p>
            <a:pPr marL="266700" indent="-266700" eaLnBrk="1" hangingPunct="1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транспортные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включают гаражи, депо, авторемонтные мастерские;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 smtClean="0"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 smtClean="0">
              <a:latin typeface="Times New Roman" pitchFamily="18" charset="0"/>
            </a:endParaRPr>
          </a:p>
        </p:txBody>
      </p:sp>
      <p:sp>
        <p:nvSpPr>
          <p:cNvPr id="102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E9B717D-EE51-4C7C-9339-A043930B44DE}" type="slidenum">
              <a:rPr lang="ru-RU" smtClean="0"/>
              <a:pPr/>
              <a:t>26</a:t>
            </a:fld>
            <a:endParaRPr lang="ru-RU" dirty="0" smtClean="0"/>
          </a:p>
        </p:txBody>
      </p:sp>
      <p:pic>
        <p:nvPicPr>
          <p:cNvPr id="55300" name="Picture 4" descr="Fiberest/Промышленная недвижимость - Деловые предложения. Коммерческие предложения - бесплатное онлайн размещение и рассыл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161106"/>
            <a:ext cx="4929190" cy="3696893"/>
          </a:xfrm>
          <a:prstGeom prst="rect">
            <a:avLst/>
          </a:prstGeom>
          <a:noFill/>
        </p:spPr>
      </p:pic>
      <p:pic>
        <p:nvPicPr>
          <p:cNvPr id="55298" name="Picture 2" descr="Заказ дома из сендвич панелей в новосибирске"/>
          <p:cNvPicPr>
            <a:picLocks noChangeAspect="1" noChangeArrowheads="1"/>
          </p:cNvPicPr>
          <p:nvPr/>
        </p:nvPicPr>
        <p:blipFill>
          <a:blip r:embed="rId3" cstate="print"/>
          <a:srcRect l="3032" t="14858" r="2965" b="15025"/>
          <a:stretch>
            <a:fillRect/>
          </a:stretch>
        </p:blipFill>
        <p:spPr bwMode="auto">
          <a:xfrm>
            <a:off x="-1" y="714356"/>
            <a:ext cx="5694629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pic>
        <p:nvPicPr>
          <p:cNvPr id="56322" name="Picture 2" descr="Земля промышленного назначения - Земельные участки промышленного назначе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486" cy="57150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74201" y="6000768"/>
            <a:ext cx="2736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Транспортные здания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Продам производственный комплекс с ж/д в Краснодарском крае …"/>
          <p:cNvPicPr>
            <a:picLocks noChangeAspect="1" noChangeArrowheads="1"/>
          </p:cNvPicPr>
          <p:nvPr/>
        </p:nvPicPr>
        <p:blipFill>
          <a:blip r:embed="rId2" cstate="print"/>
          <a:srcRect b="29080"/>
          <a:stretch>
            <a:fillRect/>
          </a:stretch>
        </p:blipFill>
        <p:spPr bwMode="auto">
          <a:xfrm>
            <a:off x="857224" y="2857495"/>
            <a:ext cx="8123606" cy="4000505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pic>
        <p:nvPicPr>
          <p:cNvPr id="57346" name="Picture 2" descr="ангары, гаражи, промышленные цеха и склады, выставочные комплексы, торговые центры и магазины,, автосалоны и авто-мойки, станции"/>
          <p:cNvPicPr>
            <a:picLocks noChangeAspect="1" noChangeArrowheads="1"/>
          </p:cNvPicPr>
          <p:nvPr/>
        </p:nvPicPr>
        <p:blipFill>
          <a:blip r:embed="rId3" cstate="print"/>
          <a:srcRect b="13208"/>
          <a:stretch>
            <a:fillRect/>
          </a:stretch>
        </p:blipFill>
        <p:spPr bwMode="auto">
          <a:xfrm>
            <a:off x="0" y="0"/>
            <a:ext cx="6000760" cy="37085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43636" y="1142984"/>
            <a:ext cx="2736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Транспортные здания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14679" y="0"/>
            <a:ext cx="5929322" cy="3643313"/>
          </a:xfrm>
        </p:spPr>
        <p:txBody>
          <a:bodyPr/>
          <a:lstStyle/>
          <a:p>
            <a:pPr marL="266700" indent="-266700" eaLnBrk="1" hangingPunct="1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санитарно-технические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включают насосные станции, станции перекачки, очистные сооружения и т.д.;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 smtClean="0"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 smtClean="0">
              <a:latin typeface="Times New Roman" pitchFamily="18" charset="0"/>
            </a:endParaRPr>
          </a:p>
        </p:txBody>
      </p:sp>
      <p:sp>
        <p:nvSpPr>
          <p:cNvPr id="102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E9B717D-EE51-4C7C-9339-A043930B44DE}" type="slidenum">
              <a:rPr lang="ru-RU" smtClean="0"/>
              <a:pPr/>
              <a:t>29</a:t>
            </a:fld>
            <a:endParaRPr lang="ru-RU" dirty="0" smtClean="0"/>
          </a:p>
        </p:txBody>
      </p:sp>
      <p:pic>
        <p:nvPicPr>
          <p:cNvPr id="7170" name="Picture 2" descr="Картинки по запросу очистные сооружения на промышленном предприят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7"/>
          <a:stretch/>
        </p:blipFill>
        <p:spPr bwMode="auto">
          <a:xfrm>
            <a:off x="752108" y="692696"/>
            <a:ext cx="8391892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auto">
          <a:xfrm>
            <a:off x="0" y="0"/>
            <a:ext cx="611560" cy="68580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9417" r="4664"/>
          <a:stretch/>
        </p:blipFill>
        <p:spPr bwMode="auto">
          <a:xfrm>
            <a:off x="-29895" y="745249"/>
            <a:ext cx="5653036" cy="3475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930" y="4221088"/>
            <a:ext cx="5653036" cy="199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653036" y="2319292"/>
            <a:ext cx="34909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К промышленным зданиям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предъявляется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комплекс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требова-ний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:</a:t>
            </a:r>
          </a:p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1.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Функциональные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 pitchFamily="18" charset="0"/>
              </a:rPr>
              <a:t>требова-ния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. Их учет обеспечивает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функ-циональное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размещение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техноло-гического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оборудования,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эффек-тивную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организацию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производст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-венного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процесса и необходимые условия труда. Функциональным требованиям подчинено и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объ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емно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-планировочное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и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конструк-тивное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решение промышленного здания.</a:t>
            </a:r>
          </a:p>
        </p:txBody>
      </p:sp>
    </p:spTree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pic>
        <p:nvPicPr>
          <p:cNvPr id="64514" name="Picture 2" descr="Проекты насосных станций, насосные станции типовые, типовые проекты насосных стан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602570"/>
            <a:ext cx="3500462" cy="325543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857884" y="0"/>
            <a:ext cx="3286116" cy="687880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89000"/>
              </a:lnSpc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Модульная насосная станция водоснабжения: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Насос (1 рабочий + 1 резерв-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Максимальное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-во насосов – шесть.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Запорная арматура,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трубо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-проводы, контрольно-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измери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-тельные приборы;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Светильник;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Шкаф АВР (автоматический ввод резервного питания);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 Шкаф управления насосами;</a:t>
            </a:r>
            <a:b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6. Электрический обогреватель (количество зависит от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габари-тов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модульной насосной стан-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ции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;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 Вентиляционная решетка;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8. Павильон из сэндвич-пане-лей с негорючей минеральной ватой;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9. Шкаф собственных нужд;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10. Дренажный насос,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поплав-ковые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выключатели (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установ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-лены в подземной части насос-ной станции);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11. Монорельс;</a:t>
            </a:r>
          </a:p>
          <a:p>
            <a:pPr algn="just">
              <a:lnSpc>
                <a:spcPct val="89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12. Таль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6" name="Picture 4" descr="Модульные подземные насосные станции водоснабжен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5956371" cy="364331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  <p:pic>
        <p:nvPicPr>
          <p:cNvPr id="66562" name="Picture 2" descr="Донбасс: при артобстреле насосной станции погибли два сотрудника, в городах нет во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071810"/>
            <a:ext cx="6084168" cy="3796790"/>
          </a:xfrm>
          <a:prstGeom prst="rect">
            <a:avLst/>
          </a:prstGeom>
          <a:noFill/>
        </p:spPr>
      </p:pic>
      <p:pic>
        <p:nvPicPr>
          <p:cNvPr id="66564" name="Picture 4" descr="Дом на острове Пасхи, Латвия. - Дизайн интерьеров, дизайн квартиры, Харьк&amp;#10"/>
          <p:cNvPicPr>
            <a:picLocks noChangeAspect="1" noChangeArrowheads="1"/>
          </p:cNvPicPr>
          <p:nvPr/>
        </p:nvPicPr>
        <p:blipFill>
          <a:blip r:embed="rId3" cstate="print"/>
          <a:srcRect t="5667" b="39547"/>
          <a:stretch>
            <a:fillRect/>
          </a:stretch>
        </p:blipFill>
        <p:spPr bwMode="auto">
          <a:xfrm>
            <a:off x="755576" y="-1"/>
            <a:ext cx="8388424" cy="34489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020272" y="4262319"/>
            <a:ext cx="1960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Насосная станция</a:t>
            </a:r>
            <a:endParaRPr lang="ru-RU" sz="2000" dirty="0"/>
          </a:p>
        </p:txBody>
      </p:sp>
    </p:spTree>
  </p:cSld>
  <p:clrMapOvr>
    <a:masterClrMapping/>
  </p:clrMapOvr>
  <p:transition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42844" y="6369050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  <p:pic>
        <p:nvPicPr>
          <p:cNvPr id="65540" name="Picture 4" descr="Насосная станция, общий ви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53003" cy="3714752"/>
          </a:xfrm>
          <a:prstGeom prst="rect">
            <a:avLst/>
          </a:prstGeom>
          <a:noFill/>
        </p:spPr>
      </p:pic>
      <p:pic>
        <p:nvPicPr>
          <p:cNvPr id="65542" name="Picture 6" descr="Насосная станция, резервуа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5" y="2732478"/>
            <a:ext cx="5500695" cy="4125521"/>
          </a:xfrm>
          <a:prstGeom prst="rect">
            <a:avLst/>
          </a:prstGeom>
          <a:noFill/>
        </p:spPr>
      </p:pic>
      <p:pic>
        <p:nvPicPr>
          <p:cNvPr id="65544" name="Picture 8" descr="Насосная станция, блок фильтр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4752"/>
            <a:ext cx="3651445" cy="273858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857884" y="714356"/>
            <a:ext cx="23005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Насосная станция</a:t>
            </a:r>
            <a:endParaRPr lang="ru-RU" sz="2000" dirty="0"/>
          </a:p>
        </p:txBody>
      </p:sp>
    </p:spTree>
  </p:cSld>
  <p:clrMapOvr>
    <a:masterClrMapping/>
  </p:clrMapOvr>
  <p:transition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Убит главный механик &quot;Тольяттикаучук&quot; Деньги Понедельник. Вс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2285992"/>
            <a:ext cx="6000750" cy="4572008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  <p:pic>
        <p:nvPicPr>
          <p:cNvPr id="67586" name="Picture 2" descr="Очистные сооружения для предприятий. Проектирование. Монтаж.…"/>
          <p:cNvPicPr>
            <a:picLocks noChangeAspect="1" noChangeArrowheads="1"/>
          </p:cNvPicPr>
          <p:nvPr/>
        </p:nvPicPr>
        <p:blipFill>
          <a:blip r:embed="rId3" cstate="print"/>
          <a:srcRect l="4000" t="6771" r="5000" b="11964"/>
          <a:stretch>
            <a:fillRect/>
          </a:stretch>
        </p:blipFill>
        <p:spPr bwMode="auto">
          <a:xfrm>
            <a:off x="0" y="0"/>
            <a:ext cx="6500858" cy="34290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4429132"/>
            <a:ext cx="21346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Очистные сооружения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  <p:pic>
        <p:nvPicPr>
          <p:cNvPr id="68610" name="Picture 2" descr="Омские очистные становятся экологичней и долговечней Общество РИА &quot;Омск-Информ&quot; Новости Омска и Ом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349772"/>
            <a:ext cx="6786578" cy="4508228"/>
          </a:xfrm>
          <a:prstGeom prst="rect">
            <a:avLst/>
          </a:prstGeom>
          <a:noFill/>
        </p:spPr>
      </p:pic>
      <p:pic>
        <p:nvPicPr>
          <p:cNvPr id="3" name="Picture 6" descr="ивзаводы Биологические очистные сооружения Biomar. Анаэробная и аэробная очистка сточных вод."/>
          <p:cNvPicPr>
            <a:picLocks noChangeAspect="1" noChangeArrowheads="1"/>
          </p:cNvPicPr>
          <p:nvPr/>
        </p:nvPicPr>
        <p:blipFill>
          <a:blip r:embed="rId3" cstate="print"/>
          <a:srcRect t="24637" b="24638"/>
          <a:stretch>
            <a:fillRect/>
          </a:stretch>
        </p:blipFill>
        <p:spPr bwMode="auto">
          <a:xfrm>
            <a:off x="0" y="0"/>
            <a:ext cx="7886653" cy="30003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4249943"/>
            <a:ext cx="21346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Очистные сооружения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35</a:t>
            </a:fld>
            <a:endParaRPr lang="ru-RU" dirty="0"/>
          </a:p>
        </p:txBody>
      </p:sp>
      <p:pic>
        <p:nvPicPr>
          <p:cNvPr id="8194" name="Picture 2" descr="Картинки по запросу очистные сооружения на промышленном предприят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130"/>
            <a:ext cx="9144000" cy="514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5805264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Очистные сооружения для предприятия пищевой промышленности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7911232"/>
      </p:ext>
    </p:extLst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Ижорский трубный завод &quot; Промышленные объекты &quot; Объекты &quot; MODUL-electro &quot; Инженерное обеспечение / Modul-Electr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213790"/>
            <a:ext cx="5400719" cy="364421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 bwMode="auto">
          <a:xfrm>
            <a:off x="0" y="0"/>
            <a:ext cx="4214810" cy="2571744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56177" y="2571744"/>
            <a:ext cx="2987823" cy="3071810"/>
          </a:xfrm>
          <a:noFill/>
        </p:spPr>
        <p:txBody>
          <a:bodyPr/>
          <a:lstStyle/>
          <a:p>
            <a:pPr marL="266700" indent="-266700" algn="just" eaLnBrk="1" hangingPunct="1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вспомогательные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(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адми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нистративно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-бытовые) – здания, предназначенные для размещения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заводо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-управления, лабораторий, столовой, бытовых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поме-щений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(гардеробных,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ду-шевых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).</a:t>
            </a:r>
          </a:p>
          <a:p>
            <a:pPr marL="0" indent="0" eaLnBrk="1" hangingPunct="1">
              <a:buNone/>
              <a:defRPr/>
            </a:pPr>
            <a:endParaRPr lang="ru-RU" dirty="0" smtClean="0"/>
          </a:p>
        </p:txBody>
      </p:sp>
      <p:sp>
        <p:nvSpPr>
          <p:cNvPr id="11271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47BCD0-8319-4993-B2F0-0DD2CD0F1026}" type="slidenum">
              <a:rPr lang="ru-RU" smtClean="0"/>
              <a:pPr/>
              <a:t>36</a:t>
            </a:fld>
            <a:endParaRPr lang="ru-RU" dirty="0" smtClean="0"/>
          </a:p>
        </p:txBody>
      </p:sp>
      <p:pic>
        <p:nvPicPr>
          <p:cNvPr id="15362" name="Picture 2" descr="Административно-бытовой корпус завода воды &quot;БайкалСан&quot;"/>
          <p:cNvPicPr>
            <a:picLocks noChangeAspect="1" noChangeArrowheads="1"/>
          </p:cNvPicPr>
          <p:nvPr/>
        </p:nvPicPr>
        <p:blipFill rotWithShape="1">
          <a:blip r:embed="rId3" cstate="print"/>
          <a:srcRect t="6364"/>
          <a:stretch/>
        </p:blipFill>
        <p:spPr bwMode="auto">
          <a:xfrm>
            <a:off x="749059" y="0"/>
            <a:ext cx="5407118" cy="358135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37</a:t>
            </a:fld>
            <a:endParaRPr lang="ru-RU" dirty="0"/>
          </a:p>
        </p:txBody>
      </p:sp>
      <p:pic>
        <p:nvPicPr>
          <p:cNvPr id="6146" name="Picture 2" descr="http://ic.pics.livejournal.com/tov_tob/21010671/2833683/2833683_orig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" t="6819" r="903" b="3955"/>
          <a:stretch/>
        </p:blipFill>
        <p:spPr bwMode="auto">
          <a:xfrm>
            <a:off x="755576" y="692696"/>
            <a:ext cx="8388424" cy="520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1154" y="6093296"/>
            <a:ext cx="498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Административно-бытовое здание завода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0945798"/>
      </p:ext>
    </p:extLst>
  </p:cSld>
  <p:clrMapOvr>
    <a:masterClrMapping/>
  </p:clrMapOvr>
  <p:transition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0" y="6369050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38</a:t>
            </a:fld>
            <a:endParaRPr lang="ru-RU" dirty="0"/>
          </a:p>
        </p:txBody>
      </p:sp>
      <p:pic>
        <p:nvPicPr>
          <p:cNvPr id="69636" name="Picture 4" descr="http://diplomki.ucoz.ru/_ld/0/1749117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46286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39</a:t>
            </a:fld>
            <a:endParaRPr lang="ru-RU" dirty="0"/>
          </a:p>
        </p:txBody>
      </p:sp>
      <p:pic>
        <p:nvPicPr>
          <p:cNvPr id="70658" name="Picture 2" descr="Административное здание завода Конкордия (Садия) АПХ &quot;Мираторг&quot;"/>
          <p:cNvPicPr>
            <a:picLocks noChangeAspect="1" noChangeArrowheads="1"/>
          </p:cNvPicPr>
          <p:nvPr/>
        </p:nvPicPr>
        <p:blipFill>
          <a:blip r:embed="rId2" cstate="print"/>
          <a:srcRect t="7936"/>
          <a:stretch>
            <a:fillRect/>
          </a:stretch>
        </p:blipFill>
        <p:spPr bwMode="auto">
          <a:xfrm>
            <a:off x="0" y="0"/>
            <a:ext cx="6000750" cy="331472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72198" y="285728"/>
            <a:ext cx="30718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Административное здание завода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Конкордия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Садия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АПХ "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Мираторг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"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60" name="Picture 4" descr="Портфолио фрилансера Сергей Попрядухин kr1tik. Экстерьеры - АБК ОЧАКОВО. Фриланс, удаленная работа на FL.ru"/>
          <p:cNvPicPr>
            <a:picLocks noChangeAspect="1" noChangeArrowheads="1"/>
          </p:cNvPicPr>
          <p:nvPr/>
        </p:nvPicPr>
        <p:blipFill>
          <a:blip r:embed="rId3" cstate="print"/>
          <a:srcRect t="23874" b="6478"/>
          <a:stretch>
            <a:fillRect/>
          </a:stretch>
        </p:blipFill>
        <p:spPr bwMode="auto">
          <a:xfrm>
            <a:off x="750050" y="3314723"/>
            <a:ext cx="6921657" cy="354327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96"/>
          <p:cNvSpPr>
            <a:spLocks noChangeArrowheads="1"/>
          </p:cNvSpPr>
          <p:nvPr/>
        </p:nvSpPr>
        <p:spPr bwMode="auto">
          <a:xfrm>
            <a:off x="755576" y="745036"/>
            <a:ext cx="8352928" cy="17543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Технические требования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. Предусматривают защиту производственных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поме-щений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от воздействия внешней среды и обеспечивают прочность, устойчивость, долговечность конструктивных элементов при действии нагрузок и производственных вредностей (например, излучения, вибрации и т.д.).</a:t>
            </a:r>
          </a:p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3.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Противопожарные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требования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. Их выполнение предусматривает достаточную степень огнестойкости здания.</a:t>
            </a:r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3E522C8-623F-4A37-A24C-C51C0E62DC34}" type="slidenum">
              <a:rPr lang="ru-RU" smtClean="0"/>
              <a:pPr/>
              <a:t>4</a:t>
            </a:fld>
            <a:endParaRPr lang="ru-RU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t="19770"/>
          <a:stretch/>
        </p:blipFill>
        <p:spPr bwMode="auto">
          <a:xfrm>
            <a:off x="755576" y="2924944"/>
            <a:ext cx="8388424" cy="339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6" name="Picture 6" descr="http://www.apbstyle.ru/sites/default/files/imagecache/513/14%20%D0%BA%D0%BE%D0%BF%D0%B8%D1%8F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1928802"/>
            <a:ext cx="8429652" cy="4929199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40</a:t>
            </a:fld>
            <a:endParaRPr lang="ru-RU" dirty="0"/>
          </a:p>
        </p:txBody>
      </p:sp>
      <p:pic>
        <p:nvPicPr>
          <p:cNvPr id="71684" name="Picture 4" descr="http://www.apbstyle.ru/sites/default/files/imagecache/513/13%20%D0%BA%D0%BE%D0%BF%D0%B8%D1%8F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86325" cy="32575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86314" y="571480"/>
            <a:ext cx="43576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АДМИНИСТРАТИВНОЕ ЗДАНИЕ НПП «СТЕЛС» НА ТЕРРИТОРИИ ОСОБОЙ ЭКОНОМИЧЕСКОЙ ЗОНЫ ТЕХНИКО-ВНЕДРЕНЧЕСКОГО ТИПА В Г.ТОМСК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12"/>
          <p:cNvSpPr>
            <a:spLocks noChangeArrowheads="1"/>
          </p:cNvSpPr>
          <p:nvPr/>
        </p:nvSpPr>
        <p:spPr bwMode="auto">
          <a:xfrm>
            <a:off x="755576" y="0"/>
            <a:ext cx="8388424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– по степени капитальности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(т.е. по долговечности, огнестойкости и стоимости технологического оборудования) промышленные здания делятся на четыре класса (</a:t>
            </a:r>
            <a:r>
              <a:rPr lang="en-US" sz="1800" dirty="0">
                <a:solidFill>
                  <a:srgbClr val="000000"/>
                </a:solidFill>
                <a:latin typeface="Times New Roman" pitchFamily="18" charset="0"/>
              </a:rPr>
              <a:t>I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1800" dirty="0">
                <a:solidFill>
                  <a:srgbClr val="000000"/>
                </a:solidFill>
                <a:latin typeface="Times New Roman" pitchFamily="18" charset="0"/>
              </a:rPr>
              <a:t>II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1800" dirty="0">
                <a:solidFill>
                  <a:srgbClr val="000000"/>
                </a:solidFill>
                <a:latin typeface="Times New Roman" pitchFamily="18" charset="0"/>
              </a:rPr>
              <a:t>III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1800" dirty="0">
                <a:solidFill>
                  <a:srgbClr val="000000"/>
                </a:solidFill>
                <a:latin typeface="Times New Roman" pitchFamily="18" charset="0"/>
              </a:rPr>
              <a:t>IV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): </a:t>
            </a:r>
            <a:r>
              <a:rPr lang="en-US" sz="1800" dirty="0">
                <a:solidFill>
                  <a:srgbClr val="000000"/>
                </a:solidFill>
                <a:latin typeface="Times New Roman" pitchFamily="18" charset="0"/>
              </a:rPr>
              <a:t>I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классу относятся здания, удовлетворяющие повышенным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требо-ваниям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, к </a:t>
            </a:r>
            <a:r>
              <a:rPr lang="en-US" sz="1800" dirty="0">
                <a:solidFill>
                  <a:srgbClr val="000000"/>
                </a:solidFill>
                <a:latin typeface="Times New Roman" pitchFamily="18" charset="0"/>
              </a:rPr>
              <a:t>IV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классу – здания с минимальными требованиями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;</a:t>
            </a:r>
            <a:endParaRPr lang="ru-RU" sz="1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6130DC0-AFBC-47EF-A814-6599D2644ACE}" type="slidenum">
              <a:rPr lang="ru-RU" smtClean="0"/>
              <a:pPr/>
              <a:t>41</a:t>
            </a:fld>
            <a:endParaRPr lang="ru-RU" dirty="0" smtClean="0"/>
          </a:p>
        </p:txBody>
      </p:sp>
      <p:pic>
        <p:nvPicPr>
          <p:cNvPr id="9218" name="Picture 2" descr="Проект фасадов 4го цеха корпуса фабрики Зар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4"/>
          <a:stretch/>
        </p:blipFill>
        <p:spPr bwMode="auto">
          <a:xfrm>
            <a:off x="755576" y="1226796"/>
            <a:ext cx="8388424" cy="5261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4754" y="6457890"/>
            <a:ext cx="8388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фасадов 4го цеха корпуса фабрики Заря</a:t>
            </a:r>
          </a:p>
        </p:txBody>
      </p:sp>
    </p:spTree>
    <p:extLst>
      <p:ext uri="{BB962C8B-B14F-4D97-AF65-F5344CB8AC3E}">
        <p14:creationId xmlns:p14="http://schemas.microsoft.com/office/powerpoint/2010/main" val="111979613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12"/>
          <p:cNvSpPr>
            <a:spLocks noChangeArrowheads="1"/>
          </p:cNvSpPr>
          <p:nvPr/>
        </p:nvSpPr>
        <p:spPr bwMode="auto">
          <a:xfrm>
            <a:off x="0" y="0"/>
            <a:ext cx="9153049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defRPr/>
            </a:pPr>
            <a:r>
              <a:rPr lang="ru-RU" sz="1800" b="1" dirty="0" smtClean="0">
                <a:solidFill>
                  <a:srgbClr val="000000"/>
                </a:solidFill>
              </a:rPr>
              <a:t>–</a:t>
            </a:r>
            <a:r>
              <a:rPr lang="ru-RU" sz="1800" dirty="0" smtClean="0"/>
              <a:t>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по взрывной и пожарной опасности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выделяют шесть категорий:</a:t>
            </a:r>
          </a:p>
          <a:p>
            <a:pPr marL="449263" indent="-273050" algn="just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взрывопожароопасные производства, в которых применяют вещества, воспламенение и взрыв которых может последовать при взаимодействии с водой, кислородом или друг с другом; в которых применяют горячие газы, нижний предел взрываемости которых 10 % и менее к объему помещения; производства в которых применяют жидкости с температурой вспышки паров до 28 </a:t>
            </a:r>
            <a:r>
              <a:rPr lang="ru-RU" sz="18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С;</a:t>
            </a:r>
          </a:p>
          <a:p>
            <a:pPr marL="449263" indent="-273050" algn="just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взрывопожароопасные производства, в которых применяют жидкости с температурой вспышки паров от 29 до 61 </a:t>
            </a:r>
            <a:r>
              <a:rPr lang="ru-RU" sz="18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и жидкости, нагретые в производстве до температуры вспышки и выше; производства в которых применяют горячие газы, нижний предел взрываемости которых  более 10 % к объему помещения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49263" indent="-273050" algn="just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пожароопасные производства, в которых применяют твердые сгораемые вещества и материалы; производства, в которых применяют жидкости с температурой вспышки паров выше 61 </a:t>
            </a:r>
            <a:r>
              <a:rPr lang="ru-RU" sz="1800" baseline="30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производства, в которых применяют вещества, способные гореть при взаимодействии с водой, кислородом или друг с другом;</a:t>
            </a:r>
          </a:p>
          <a:p>
            <a:pPr marL="449263" indent="-273050" algn="just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производства, связанные с обработкой несгораемых веществ в горячем, раскаленном или расплавленном состоянии с выделением лучистого тепла, искр и пламени, а также со сжиганием твердых, жидких и газообразных веществ в качестве топлива;</a:t>
            </a:r>
          </a:p>
          <a:p>
            <a:pPr marL="449263" indent="-273050" algn="just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производства, обрабатывающие несгораемые вещества и материалы в холодном состоянии;</a:t>
            </a:r>
          </a:p>
          <a:p>
            <a:pPr marL="449263" indent="-273050" algn="just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взрывоопасные производства, обрабатывающие вещества, способные взрываться (без последующего горения) при взаимодействии с водой, кислородом воздуха или друг с другом, а также горючие газы без жидкой фазы в количествах, достаточных для образования взрывоопасных смесей в объеме, превышающем 5 % объема помещения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37312"/>
            <a:ext cx="587375" cy="488950"/>
          </a:xfrm>
          <a:noFill/>
        </p:spPr>
        <p:txBody>
          <a:bodyPr/>
          <a:lstStyle/>
          <a:p>
            <a:fld id="{06130DC0-AFBC-47EF-A814-6599D2644ACE}" type="slidenum">
              <a:rPr lang="ru-RU" smtClean="0">
                <a:solidFill>
                  <a:srgbClr val="000000"/>
                </a:solidFill>
              </a:rPr>
              <a:pPr/>
              <a:t>42</a:t>
            </a:fld>
            <a:endParaRPr 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7" descr="многоэ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0" y="2928938"/>
            <a:ext cx="5246688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0688" y="3783161"/>
            <a:ext cx="3643306" cy="3000372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– по особенностям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 pitchFamily="18" charset="0"/>
              </a:rPr>
              <a:t>строительно-го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 решения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промышленные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зда-ния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подразделяют: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361950" lvl="2" indent="-180975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по числу этажей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: </a:t>
            </a:r>
          </a:p>
          <a:p>
            <a:pPr marL="542925" lvl="2" indent="-180975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одноэтажные</a:t>
            </a:r>
          </a:p>
          <a:p>
            <a:pPr marL="542925" lvl="2" indent="-180975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двухэтажные</a:t>
            </a:r>
          </a:p>
          <a:p>
            <a:pPr marL="542925" lvl="2" indent="-180975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многоэтажные</a:t>
            </a:r>
          </a:p>
          <a:p>
            <a:pPr marL="542925" lvl="2" indent="-180975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смешанной этажности:</a:t>
            </a:r>
            <a:endParaRPr lang="ru-RU" sz="1800" dirty="0"/>
          </a:p>
        </p:txBody>
      </p:sp>
      <p:pic>
        <p:nvPicPr>
          <p:cNvPr id="14340" name="Рисунок 5" descr="пром зд 2эт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106798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85750" y="0"/>
            <a:ext cx="478631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Пример двухэтажного промышленного здания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6150114"/>
            <a:ext cx="3714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Пример многоэтажного промышленного здания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43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285720" y="6369050"/>
            <a:ext cx="587375" cy="488950"/>
          </a:xfrm>
          <a:noFill/>
        </p:spPr>
        <p:txBody>
          <a:bodyPr/>
          <a:lstStyle/>
          <a:p>
            <a:fld id="{08B7CA8C-1A33-4E5B-BF81-E1E90C7716AD}" type="slidenum">
              <a:rPr lang="ru-RU" smtClean="0"/>
              <a:pPr/>
              <a:t>43</a:t>
            </a:fld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омзд4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</a:blip>
          <a:srcRect t="20139"/>
          <a:stretch/>
        </p:blipFill>
        <p:spPr>
          <a:xfrm>
            <a:off x="642911" y="3363167"/>
            <a:ext cx="7601497" cy="3494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 descr="промзд2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642911" y="-19970"/>
            <a:ext cx="5072066" cy="33831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2001-1AEB-4A2A-BB97-3CC11C45431A}" type="slidenum">
              <a:rPr lang="ru-RU" smtClean="0"/>
              <a:pPr/>
              <a:t>44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764704"/>
            <a:ext cx="31432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Одноэтажное промышленное здание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78" y="2569935"/>
            <a:ext cx="6357922" cy="428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промзд7.jpg"/>
          <p:cNvPicPr>
            <a:picLocks noChangeAspect="1"/>
          </p:cNvPicPr>
          <p:nvPr/>
        </p:nvPicPr>
        <p:blipFill>
          <a:blip r:embed="rId3" cstate="print"/>
          <a:srcRect t="5555" r="2980" b="7407"/>
          <a:stretch>
            <a:fillRect/>
          </a:stretch>
        </p:blipFill>
        <p:spPr>
          <a:xfrm>
            <a:off x="755576" y="0"/>
            <a:ext cx="4673680" cy="313806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2001-1AEB-4A2A-BB97-3CC11C45431A}" type="slidenum">
              <a:rPr lang="ru-RU" smtClean="0"/>
              <a:pPr/>
              <a:t>45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853734"/>
            <a:ext cx="30718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Одноэтажное промышленное здание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ром зд 2эт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-5170"/>
            <a:ext cx="5715008" cy="68631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04839" y="2500306"/>
            <a:ext cx="26432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Схема компоновки двухэтажных промышленных зданий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DC6A9-F1A7-4234-B94A-3AF51D0CA07D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  <p:transition>
    <p:dissolv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м зд 2эт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rcRect t="12214" b="8905"/>
          <a:stretch>
            <a:fillRect/>
          </a:stretch>
        </p:blipFill>
        <p:spPr>
          <a:xfrm>
            <a:off x="714348" y="2786059"/>
            <a:ext cx="8429652" cy="407194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DC6A9-F1A7-4234-B94A-3AF51D0CA07D}" type="slidenum">
              <a:rPr lang="ru-RU" smtClean="0"/>
              <a:pPr/>
              <a:t>47</a:t>
            </a:fld>
            <a:endParaRPr lang="ru-RU"/>
          </a:p>
        </p:txBody>
      </p:sp>
      <p:pic>
        <p:nvPicPr>
          <p:cNvPr id="4" name="Рисунок 3" descr="пром зд 2эт3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rcRect l="25000" t="23952" r="2343" b="26013"/>
          <a:stretch>
            <a:fillRect/>
          </a:stretch>
        </p:blipFill>
        <p:spPr>
          <a:xfrm>
            <a:off x="3746010" y="0"/>
            <a:ext cx="5397989" cy="278605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785794"/>
            <a:ext cx="22145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Двухэтажное промышленное здание</a:t>
            </a:r>
            <a:endParaRPr lang="ru-RU" sz="2000" dirty="0"/>
          </a:p>
        </p:txBody>
      </p:sp>
    </p:spTree>
  </p:cSld>
  <p:clrMapOvr>
    <a:masterClrMapping/>
  </p:clrMapOvr>
  <p:transition>
    <p:dissolv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DC6A9-F1A7-4234-B94A-3AF51D0CA07D}" type="slidenum">
              <a:rPr lang="ru-RU" smtClean="0"/>
              <a:pPr/>
              <a:t>48</a:t>
            </a:fld>
            <a:endParaRPr lang="ru-RU"/>
          </a:p>
        </p:txBody>
      </p:sp>
      <p:pic>
        <p:nvPicPr>
          <p:cNvPr id="78850" name="Picture 2" descr="Построенное здание от компании - LLENTAB"/>
          <p:cNvPicPr>
            <a:picLocks noChangeAspect="1" noChangeArrowheads="1"/>
          </p:cNvPicPr>
          <p:nvPr/>
        </p:nvPicPr>
        <p:blipFill>
          <a:blip r:embed="rId2" cstate="print"/>
          <a:srcRect t="13257"/>
          <a:stretch>
            <a:fillRect/>
          </a:stretch>
        </p:blipFill>
        <p:spPr bwMode="auto">
          <a:xfrm>
            <a:off x="742968" y="0"/>
            <a:ext cx="6987727" cy="3429000"/>
          </a:xfrm>
          <a:prstGeom prst="rect">
            <a:avLst/>
          </a:prstGeom>
          <a:noFill/>
        </p:spPr>
      </p:pic>
      <p:pic>
        <p:nvPicPr>
          <p:cNvPr id="78852" name="Picture 4" descr="Компания ГК Саргорстрой (Ростов-на-Дону): Информация о компании, история, достижения, отрасль деятельности ГК Саргорстрой ГК Сар"/>
          <p:cNvPicPr>
            <a:picLocks noChangeAspect="1" noChangeArrowheads="1"/>
          </p:cNvPicPr>
          <p:nvPr/>
        </p:nvPicPr>
        <p:blipFill>
          <a:blip r:embed="rId3" cstate="print"/>
          <a:srcRect t="11017" b="8474"/>
          <a:stretch>
            <a:fillRect/>
          </a:stretch>
        </p:blipFill>
        <p:spPr bwMode="auto">
          <a:xfrm>
            <a:off x="742967" y="3123907"/>
            <a:ext cx="6987727" cy="373409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57224" y="0"/>
            <a:ext cx="22145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Двухэтажное промышленное здание</a:t>
            </a:r>
            <a:endParaRPr lang="ru-RU" sz="2000" dirty="0"/>
          </a:p>
        </p:txBody>
      </p:sp>
    </p:spTree>
  </p:cSld>
  <p:clrMapOvr>
    <a:masterClrMapping/>
  </p:clrMapOvr>
  <p:transition>
    <p:dissolv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ногоэ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rcRect t="18774" b="21382"/>
          <a:stretch>
            <a:fillRect/>
          </a:stretch>
        </p:blipFill>
        <p:spPr>
          <a:xfrm>
            <a:off x="0" y="0"/>
            <a:ext cx="9144000" cy="36433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0961D-8F4E-4B70-8EA6-47A0E1BA2DA4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28604"/>
            <a:ext cx="22145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Многоэтажное промышленное здание</a:t>
            </a:r>
            <a:endParaRPr lang="ru-RU" sz="2000" dirty="0"/>
          </a:p>
        </p:txBody>
      </p:sp>
      <p:pic>
        <p:nvPicPr>
          <p:cNvPr id="86020" name="Picture 4" descr="Выбрано лучшее Многоэтажное здание Lindab IV квартала 2011 года."/>
          <p:cNvPicPr>
            <a:picLocks noChangeAspect="1" noChangeArrowheads="1"/>
          </p:cNvPicPr>
          <p:nvPr/>
        </p:nvPicPr>
        <p:blipFill>
          <a:blip r:embed="rId3" cstate="print"/>
          <a:srcRect t="20051"/>
          <a:stretch>
            <a:fillRect/>
          </a:stretch>
        </p:blipFill>
        <p:spPr bwMode="auto">
          <a:xfrm>
            <a:off x="1714480" y="3857628"/>
            <a:ext cx="6667500" cy="30003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96"/>
          <p:cNvSpPr>
            <a:spLocks noChangeArrowheads="1"/>
          </p:cNvSpPr>
          <p:nvPr/>
        </p:nvSpPr>
        <p:spPr bwMode="auto">
          <a:xfrm>
            <a:off x="0" y="2379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 sz="1800" dirty="0"/>
          </a:p>
        </p:txBody>
      </p:sp>
      <p:sp>
        <p:nvSpPr>
          <p:cNvPr id="5124" name="Rectangle 217"/>
          <p:cNvSpPr>
            <a:spLocks noChangeArrowheads="1"/>
          </p:cNvSpPr>
          <p:nvPr/>
        </p:nvSpPr>
        <p:spPr bwMode="auto">
          <a:xfrm>
            <a:off x="827088" y="5149850"/>
            <a:ext cx="798195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endParaRPr lang="ru-RU" sz="18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5" name="Rectangle 221"/>
          <p:cNvSpPr>
            <a:spLocks noChangeArrowheads="1"/>
          </p:cNvSpPr>
          <p:nvPr/>
        </p:nvSpPr>
        <p:spPr bwMode="auto">
          <a:xfrm>
            <a:off x="762533" y="377017"/>
            <a:ext cx="8388423" cy="17543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4.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Индустриальные требования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. Предусматривают возможность сборки здания из индустриальных конструкций и деталей заводского изготовления.</a:t>
            </a:r>
          </a:p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5.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Архитектурно-художественные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требования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. Призваны способствовать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созда-нию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выразительного облика промышленного здания благодаря гармоничному сочетанию элементов, выбору соответствующих материалов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и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цветового решения, высокому качеству работ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ru-RU" sz="18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806CF4-09EC-429F-81B4-983E77E105AC}" type="slidenum">
              <a:rPr lang="ru-RU" smtClean="0"/>
              <a:pPr/>
              <a:t>5</a:t>
            </a:fld>
            <a:endParaRPr lang="ru-RU" dirty="0" smtClean="0"/>
          </a:p>
        </p:txBody>
      </p:sp>
      <p:pic>
        <p:nvPicPr>
          <p:cNvPr id="2052" name="Picture 4" descr="Картинки по запросу проект зав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2118721"/>
            <a:ext cx="8388423" cy="472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68877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0" y="6369050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50</a:t>
            </a:fld>
            <a:endParaRPr lang="ru-RU" dirty="0"/>
          </a:p>
        </p:txBody>
      </p:sp>
      <p:pic>
        <p:nvPicPr>
          <p:cNvPr id="3" name="Picture 2" descr="Требования к производственным здания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8174"/>
          <a:stretch>
            <a:fillRect/>
          </a:stretch>
        </p:blipFill>
        <p:spPr bwMode="auto">
          <a:xfrm>
            <a:off x="0" y="0"/>
            <a:ext cx="9144000" cy="641984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 bwMode="auto">
          <a:xfrm>
            <a:off x="3071802" y="0"/>
            <a:ext cx="2857520" cy="21429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6419846"/>
            <a:ext cx="7848872" cy="404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Многоэтажное промышленное здание</a:t>
            </a:r>
            <a:endParaRPr lang="ru-RU" sz="2000" dirty="0"/>
          </a:p>
        </p:txBody>
      </p:sp>
    </p:spTree>
  </p:cSld>
  <p:clrMapOvr>
    <a:masterClrMapping/>
  </p:clrMapOvr>
  <p:transition>
    <p:dissolv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0961D-8F4E-4B70-8EA6-47A0E1BA2DA4}" type="slidenum">
              <a:rPr lang="ru-RU" smtClean="0"/>
              <a:pPr/>
              <a:t>51</a:t>
            </a:fld>
            <a:endParaRPr lang="ru-RU"/>
          </a:p>
        </p:txBody>
      </p:sp>
      <p:pic>
        <p:nvPicPr>
          <p:cNvPr id="83972" name="Picture 4" descr="ЧАСТЬ 1 - Проектирование предприятий мясной промышленности н. В. Тимошенко введ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2910" y="0"/>
            <a:ext cx="712821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 bwMode="auto">
          <a:xfrm>
            <a:off x="1214414" y="6143644"/>
            <a:ext cx="857256" cy="35719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52</a:t>
            </a:fld>
            <a:endParaRPr lang="ru-RU" dirty="0"/>
          </a:p>
        </p:txBody>
      </p:sp>
      <p:pic>
        <p:nvPicPr>
          <p:cNvPr id="87042" name="Picture 2" descr="Многоэтажные здания в промышленной архитектур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00094" cy="617695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19672" y="6309320"/>
            <a:ext cx="628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Многоэтажное промышленное здание</a:t>
            </a:r>
            <a:endParaRPr lang="ru-RU" sz="2000" dirty="0"/>
          </a:p>
        </p:txBody>
      </p:sp>
    </p:spTree>
  </p:cSld>
  <p:clrMapOvr>
    <a:masterClrMapping/>
  </p:clrMapOvr>
  <p:transition>
    <p:dissolv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53</a:t>
            </a:fld>
            <a:endParaRPr lang="ru-RU" dirty="0"/>
          </a:p>
        </p:txBody>
      </p:sp>
      <p:pic>
        <p:nvPicPr>
          <p:cNvPr id="88068" name="Picture 4" descr="ПТАМ Виссарион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0" y="666750"/>
            <a:ext cx="6191250" cy="6191250"/>
          </a:xfrm>
          <a:prstGeom prst="rect">
            <a:avLst/>
          </a:prstGeom>
          <a:noFill/>
        </p:spPr>
      </p:pic>
      <p:pic>
        <p:nvPicPr>
          <p:cNvPr id="88066" name="Picture 2" descr="Круглый стол по архитектуре промышленных зданий. Новости Союза архитекторов Росс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518845" cy="414338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4714884"/>
            <a:ext cx="22860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Многоэтажное промышленное здание</a:t>
            </a:r>
            <a:endParaRPr lang="ru-RU" sz="2000" dirty="0"/>
          </a:p>
        </p:txBody>
      </p:sp>
    </p:spTree>
  </p:cSld>
  <p:clrMapOvr>
    <a:masterClrMapping/>
  </p:clrMapOvr>
  <p:transition>
    <p:dissolv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54</a:t>
            </a:fld>
            <a:endParaRPr lang="ru-RU" dirty="0"/>
          </a:p>
        </p:txBody>
      </p:sp>
      <p:pic>
        <p:nvPicPr>
          <p:cNvPr id="40962" name="Picture 2" descr="Промышленное строительство"/>
          <p:cNvPicPr>
            <a:picLocks noChangeAspect="1" noChangeArrowheads="1"/>
          </p:cNvPicPr>
          <p:nvPr/>
        </p:nvPicPr>
        <p:blipFill>
          <a:blip r:embed="rId2" cstate="print"/>
          <a:srcRect t="33750" b="18749"/>
          <a:stretch>
            <a:fillRect/>
          </a:stretch>
        </p:blipFill>
        <p:spPr bwMode="auto">
          <a:xfrm>
            <a:off x="714348" y="4143356"/>
            <a:ext cx="7620000" cy="2714644"/>
          </a:xfrm>
          <a:prstGeom prst="rect">
            <a:avLst/>
          </a:prstGeom>
          <a:noFill/>
        </p:spPr>
      </p:pic>
      <p:pic>
        <p:nvPicPr>
          <p:cNvPr id="4" name="Рисунок 3" descr="пром зд см эт6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rcRect t="19523"/>
          <a:stretch>
            <a:fillRect/>
          </a:stretch>
        </p:blipFill>
        <p:spPr>
          <a:xfrm>
            <a:off x="0" y="0"/>
            <a:ext cx="8358214" cy="37504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3714752"/>
            <a:ext cx="55291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Промышленное здание смешанной этажности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03BE-614D-4AC1-AF9C-2CA6505FED93}" type="slidenum">
              <a:rPr lang="ru-RU" smtClean="0"/>
              <a:pPr/>
              <a:t>55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0"/>
            <a:ext cx="3643338" cy="255454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Промышленное здание смешанной этажности</a:t>
            </a:r>
          </a:p>
          <a:p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пром зд см эт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714348" y="1989630"/>
            <a:ext cx="8429652" cy="4868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 descr="пром зд см эт1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857620" y="-1"/>
            <a:ext cx="5286380" cy="337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03BE-614D-4AC1-AF9C-2CA6505FED93}" type="slidenum">
              <a:rPr lang="ru-RU" smtClean="0"/>
              <a:pPr/>
              <a:t>56</a:t>
            </a:fld>
            <a:endParaRPr lang="ru-RU"/>
          </a:p>
        </p:txBody>
      </p:sp>
      <p:pic>
        <p:nvPicPr>
          <p:cNvPr id="91138" name="Picture 2" descr="Последние новости Ростова-на-Дону и Ростовской области - Бизнес-портал &quot;ДелоРу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2666999"/>
            <a:ext cx="6286500" cy="4191001"/>
          </a:xfrm>
          <a:prstGeom prst="rect">
            <a:avLst/>
          </a:prstGeom>
          <a:noFill/>
        </p:spPr>
      </p:pic>
      <p:pic>
        <p:nvPicPr>
          <p:cNvPr id="2" name="Рисунок 1" descr="пром зд см эт3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0"/>
            <a:ext cx="5715007" cy="382091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4429132"/>
            <a:ext cx="20717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Промышленное здание смешанной этажности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0"/>
            <a:ext cx="8429652" cy="2357430"/>
          </a:xfrm>
          <a:solidFill>
            <a:schemeClr val="bg1"/>
          </a:solidFill>
        </p:spPr>
        <p:txBody>
          <a:bodyPr/>
          <a:lstStyle/>
          <a:p>
            <a:pPr marL="0" indent="0" algn="just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– по особенностям строительного решения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:</a:t>
            </a:r>
          </a:p>
          <a:p>
            <a:pPr marL="449263" indent="-273050" algn="just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 по количеству пролетов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:</a:t>
            </a:r>
          </a:p>
          <a:p>
            <a:pPr marL="712788" lvl="2" indent="-17462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однопролетные</a:t>
            </a:r>
            <a:endParaRPr lang="ru-RU" sz="14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712788" lvl="2" indent="-17462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многопролетные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lvl="2" indent="0" algn="just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Пролет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– это производственный объем здания, ограниченный продольными рядами колонн.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None/>
              <a:defRPr/>
            </a:pPr>
            <a:endParaRPr lang="ru-RU" dirty="0"/>
          </a:p>
        </p:txBody>
      </p:sp>
      <p:sp>
        <p:nvSpPr>
          <p:cNvPr id="14343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B7CA8C-1A33-4E5B-BF81-E1E90C7716AD}" type="slidenum">
              <a:rPr lang="ru-RU" smtClean="0"/>
              <a:pPr/>
              <a:t>57</a:t>
            </a:fld>
            <a:endParaRPr lang="ru-RU" dirty="0" smtClean="0"/>
          </a:p>
        </p:txBody>
      </p:sp>
      <p:pic>
        <p:nvPicPr>
          <p:cNvPr id="77826" name="Picture 2" descr="Проектирование металлоконструк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62001"/>
            <a:ext cx="6786610" cy="519599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588225" y="3068960"/>
            <a:ext cx="2555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Одноэтажное однопролетное промышленное здание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58</a:t>
            </a:fld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5" y="0"/>
            <a:ext cx="4835333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940152" y="2996952"/>
            <a:ext cx="2555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Одноэтажное однопролетное промышленное здание</a:t>
            </a:r>
          </a:p>
        </p:txBody>
      </p:sp>
    </p:spTree>
  </p:cSld>
  <p:clrMapOvr>
    <a:masterClrMapping/>
  </p:clrMapOvr>
  <p:transition>
    <p:dissolv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лава 12. ЭЛЕМЕНТЫ И КОНСТРУКТИВНЫЕ СХЕМЫ ПРОМЫШЛЕННЫХ ЗДАНИЙ - Конструкции гражданских и промышленных зданий"/>
          <p:cNvPicPr>
            <a:picLocks noChangeAspect="1" noChangeArrowheads="1"/>
          </p:cNvPicPr>
          <p:nvPr/>
        </p:nvPicPr>
        <p:blipFill>
          <a:blip r:embed="rId2" cstate="print"/>
          <a:srcRect l="1679" t="2900" r="65818" b="40076"/>
          <a:stretch>
            <a:fillRect/>
          </a:stretch>
        </p:blipFill>
        <p:spPr bwMode="auto">
          <a:xfrm>
            <a:off x="0" y="0"/>
            <a:ext cx="4649492" cy="6858001"/>
          </a:xfrm>
          <a:prstGeom prst="rect">
            <a:avLst/>
          </a:prstGeom>
          <a:noFill/>
        </p:spPr>
      </p:pic>
      <p:pic>
        <p:nvPicPr>
          <p:cNvPr id="1028" name="Picture 4" descr="Продам промздание: &quot;мойка трамвайных вагонов&quot; 935м2"/>
          <p:cNvPicPr>
            <a:picLocks noChangeAspect="1" noChangeArrowheads="1"/>
          </p:cNvPicPr>
          <p:nvPr/>
        </p:nvPicPr>
        <p:blipFill>
          <a:blip r:embed="rId3" cstate="print"/>
          <a:srcRect b="8750"/>
          <a:stretch>
            <a:fillRect/>
          </a:stretch>
        </p:blipFill>
        <p:spPr bwMode="auto">
          <a:xfrm>
            <a:off x="4342368" y="0"/>
            <a:ext cx="4801631" cy="3286124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0" y="3286124"/>
            <a:ext cx="587375" cy="488950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59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643182"/>
            <a:ext cx="23374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2925" lvl="2" indent="-180975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Однопролетное</a:t>
            </a:r>
          </a:p>
          <a:p>
            <a:pPr marL="542925" lvl="2" indent="-180975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здание</a:t>
            </a:r>
          </a:p>
        </p:txBody>
      </p:sp>
      <p:pic>
        <p:nvPicPr>
          <p:cNvPr id="1030" name="Picture 6" descr="Производство металлоконструкций - ЗАО &quot;Металлоторг&quot; Махачкала - арматура в Дагестане сталь гладкая 8мм 10мм 12мм лист квадрат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439204"/>
            <a:ext cx="4786314" cy="34187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96"/>
          <p:cNvSpPr>
            <a:spLocks noChangeArrowheads="1"/>
          </p:cNvSpPr>
          <p:nvPr/>
        </p:nvSpPr>
        <p:spPr bwMode="auto">
          <a:xfrm>
            <a:off x="0" y="2379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ru-RU" sz="1800" dirty="0"/>
          </a:p>
        </p:txBody>
      </p:sp>
      <p:sp>
        <p:nvSpPr>
          <p:cNvPr id="5124" name="Rectangle 217"/>
          <p:cNvSpPr>
            <a:spLocks noChangeArrowheads="1"/>
          </p:cNvSpPr>
          <p:nvPr/>
        </p:nvSpPr>
        <p:spPr bwMode="auto">
          <a:xfrm>
            <a:off x="827088" y="5149850"/>
            <a:ext cx="798195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endParaRPr lang="ru-RU" sz="18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5" name="Rectangle 221"/>
          <p:cNvSpPr>
            <a:spLocks noChangeArrowheads="1"/>
          </p:cNvSpPr>
          <p:nvPr/>
        </p:nvSpPr>
        <p:spPr bwMode="auto">
          <a:xfrm>
            <a:off x="6003088" y="44624"/>
            <a:ext cx="3140912" cy="646330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6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Экономические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 pitchFamily="18" charset="0"/>
              </a:rPr>
              <a:t>требова-ния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. Предусматривают мини-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мальные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затраты труда,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вре-мени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и средств для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получения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необходимых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производствен-ных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площадей. Важной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зада-чей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при этом является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сниже-ние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материалоемкости за счет рационального решения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пла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-на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, уменьшения массы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конст-рукции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, применения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эффек-тивных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материалов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(стали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по-вышенной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и высокой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проч-ности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, легких бетонов,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тонко-листовых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материалов).</a:t>
            </a:r>
          </a:p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7.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Специальные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требования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обусловлены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характеристи-ками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производства. Они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вли-яют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на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архитектурно-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конст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руктивное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решение здания, на выбор источников освещения, системы вентиляции,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отопле-ния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и т.д.</a:t>
            </a:r>
          </a:p>
        </p:txBody>
      </p:sp>
      <p:pic>
        <p:nvPicPr>
          <p:cNvPr id="6" name="Picture 2" descr="Проект промышленное здание - найдем вам форму"/>
          <p:cNvPicPr>
            <a:picLocks noChangeAspect="1" noChangeArrowheads="1"/>
          </p:cNvPicPr>
          <p:nvPr/>
        </p:nvPicPr>
        <p:blipFill>
          <a:blip r:embed="rId2" cstate="print"/>
          <a:srcRect t="11111" b="5050"/>
          <a:stretch>
            <a:fillRect/>
          </a:stretch>
        </p:blipFill>
        <p:spPr bwMode="auto">
          <a:xfrm>
            <a:off x="0" y="0"/>
            <a:ext cx="6003087" cy="6858000"/>
          </a:xfrm>
          <a:prstGeom prst="rect">
            <a:avLst/>
          </a:prstGeom>
          <a:noFill/>
        </p:spPr>
      </p:pic>
      <p:sp>
        <p:nvSpPr>
          <p:cNvPr id="512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806CF4-09EC-429F-81B4-983E77E105AC}" type="slidenum">
              <a:rPr lang="ru-RU" smtClean="0"/>
              <a:pPr/>
              <a:t>6</a:t>
            </a:fld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490329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0" y="6369050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60</a:t>
            </a:fld>
            <a:endParaRPr lang="ru-RU" dirty="0"/>
          </a:p>
        </p:txBody>
      </p:sp>
      <p:pic>
        <p:nvPicPr>
          <p:cNvPr id="41986" name="Picture 2" descr="Курсовой проект. Одноэтажное промышленное здание. - Freelanc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39365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47665" y="6377005"/>
            <a:ext cx="6048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2925" lvl="2" indent="-180975">
              <a:spcBef>
                <a:spcPts val="0"/>
              </a:spcBef>
              <a:defRPr/>
            </a:pP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Двухпролетное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здание</a:t>
            </a:r>
          </a:p>
        </p:txBody>
      </p:sp>
    </p:spTree>
  </p:cSld>
  <p:clrMapOvr>
    <a:masterClrMapping/>
  </p:clrMapOvr>
  <p:transition>
    <p:dissolv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61</a:t>
            </a:fld>
            <a:endParaRPr lang="ru-RU" dirty="0"/>
          </a:p>
        </p:txBody>
      </p:sp>
      <p:pic>
        <p:nvPicPr>
          <p:cNvPr id="3" name="Picture 2" descr="Глава 12. ЭЛЕМЕНТЫ И КОНСТРУКТИВНЫЕ СХЕМЫ ПРОМЫШЛЕННЫХ ЗДАНИЙ - Конструкции гражданских и промышленных зданий"/>
          <p:cNvPicPr>
            <a:picLocks noChangeAspect="1" noChangeArrowheads="1"/>
          </p:cNvPicPr>
          <p:nvPr/>
        </p:nvPicPr>
        <p:blipFill>
          <a:blip r:embed="rId2" cstate="print"/>
          <a:srcRect l="17064" t="58957" r="25244" b="6765"/>
          <a:stretch>
            <a:fillRect/>
          </a:stretch>
        </p:blipFill>
        <p:spPr bwMode="auto">
          <a:xfrm>
            <a:off x="2994383" y="3786190"/>
            <a:ext cx="6149617" cy="3071810"/>
          </a:xfrm>
          <a:prstGeom prst="rect">
            <a:avLst/>
          </a:prstGeom>
          <a:noFill/>
        </p:spPr>
      </p:pic>
      <p:pic>
        <p:nvPicPr>
          <p:cNvPr id="4" name="Picture 2" descr="Глава 12. ЭЛЕМЕНТЫ И КОНСТРУКТИВНЫЕ СХЕМЫ ПРОМЫШЛЕННЫХ ЗДАНИЙ - Конструкции гражданских и промышленных зданий"/>
          <p:cNvPicPr>
            <a:picLocks noChangeAspect="1" noChangeArrowheads="1"/>
          </p:cNvPicPr>
          <p:nvPr/>
        </p:nvPicPr>
        <p:blipFill>
          <a:blip r:embed="rId3" cstate="print"/>
          <a:srcRect l="37378" t="5799" b="40077"/>
          <a:stretch>
            <a:fillRect/>
          </a:stretch>
        </p:blipFill>
        <p:spPr bwMode="auto">
          <a:xfrm>
            <a:off x="0" y="0"/>
            <a:ext cx="5505441" cy="40005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9124" y="264318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542925" lvl="2" indent="-180975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Многопролетное</a:t>
            </a:r>
          </a:p>
          <a:p>
            <a:pPr marL="542925" lvl="2" indent="-180975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здание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4" descr="ПРОИЗВОДСТВЕННЫЕ ЗДАНИЯ С ЖЕЛЕЗОБЕТОННЫМ КАРКАС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481" cy="664371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42844" y="5929330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62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6357950" y="5643578"/>
            <a:ext cx="571504" cy="50006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85728"/>
            <a:ext cx="27860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2925" lvl="2" indent="-180975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Многопролетное</a:t>
            </a:r>
          </a:p>
          <a:p>
            <a:pPr marL="542925" lvl="2" indent="-180975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здание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63</a:t>
            </a:fld>
            <a:endParaRPr lang="ru-RU" dirty="0"/>
          </a:p>
        </p:txBody>
      </p:sp>
      <p:pic>
        <p:nvPicPr>
          <p:cNvPr id="86020" name="Picture 4" descr="Металлические конструкции. - Стройсервис - оборудование для пенобетона"/>
          <p:cNvPicPr>
            <a:picLocks noChangeAspect="1" noChangeArrowheads="1"/>
          </p:cNvPicPr>
          <p:nvPr/>
        </p:nvPicPr>
        <p:blipFill>
          <a:blip r:embed="rId2" cstate="print"/>
          <a:srcRect b="3636"/>
          <a:stretch>
            <a:fillRect/>
          </a:stretch>
        </p:blipFill>
        <p:spPr bwMode="auto">
          <a:xfrm>
            <a:off x="1844627" y="2928934"/>
            <a:ext cx="7299374" cy="3929066"/>
          </a:xfrm>
          <a:prstGeom prst="rect">
            <a:avLst/>
          </a:prstGeom>
          <a:noFill/>
        </p:spPr>
      </p:pic>
      <p:pic>
        <p:nvPicPr>
          <p:cNvPr id="86018" name="Picture 2" descr="КСК РСП ТЕХНИКО- промышленное строительство и проектирование Быстровозводимые теплые и холодные многопролетные здания Строитель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762501" cy="3571876"/>
          </a:xfrm>
          <a:prstGeom prst="rect">
            <a:avLst/>
          </a:prstGeom>
          <a:noFill/>
        </p:spPr>
      </p:pic>
      <p:pic>
        <p:nvPicPr>
          <p:cNvPr id="86024" name="Picture 8" descr="Металлоконструкции"/>
          <p:cNvPicPr>
            <a:picLocks noChangeAspect="1" noChangeArrowheads="1"/>
          </p:cNvPicPr>
          <p:nvPr/>
        </p:nvPicPr>
        <p:blipFill>
          <a:blip r:embed="rId4" cstate="print"/>
          <a:srcRect b="9949"/>
          <a:stretch>
            <a:fillRect/>
          </a:stretch>
        </p:blipFill>
        <p:spPr bwMode="auto">
          <a:xfrm>
            <a:off x="4786314" y="-1"/>
            <a:ext cx="4357686" cy="285749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85786" y="3500438"/>
            <a:ext cx="27860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2925" lvl="2" indent="-180975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Многопролетное</a:t>
            </a:r>
          </a:p>
          <a:p>
            <a:pPr marL="542925" lvl="2" indent="-180975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здание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Проект одноэтажного многопролетного промышленного здания Кузнечно-штамповочного цех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4223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28596" y="6000768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64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0" y="764704"/>
            <a:ext cx="9144000" cy="2232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Рисунок 1" descr="мост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45788"/>
            <a:ext cx="5724127" cy="60122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357950" y="1357298"/>
            <a:ext cx="2500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1844824"/>
            <a:ext cx="3491880" cy="44012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– поперечный разрез про-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мышленного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здания с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мос-товыми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кранами;</a:t>
            </a:r>
          </a:p>
          <a:p>
            <a:pPr algn="just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 – схема поперечной рамы;</a:t>
            </a:r>
          </a:p>
          <a:p>
            <a:pPr algn="just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– схема продольной рамы;</a:t>
            </a:r>
          </a:p>
          <a:p>
            <a:pPr algn="just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поперечный разрез про-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мышленного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здания с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мос-товыми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кранами с плоским покрытием:</a:t>
            </a:r>
          </a:p>
          <a:p>
            <a:pPr algn="just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– длинномерные плиты покрытия;</a:t>
            </a:r>
          </a:p>
          <a:p>
            <a:pPr algn="just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– продольные балки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8BAD5-B201-48AB-A4A1-874B9302578A}" type="slidenum">
              <a:rPr lang="ru-RU" smtClean="0"/>
              <a:pPr/>
              <a:t>65</a:t>
            </a:fld>
            <a:endParaRPr lang="ru-R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203848" y="1"/>
            <a:ext cx="5940152" cy="105273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–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по наличию подъемно-транспортного оборудования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: </a:t>
            </a:r>
          </a:p>
          <a:p>
            <a:pPr marL="449263" marR="0" lvl="0" indent="-268288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здания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бескрановые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; </a:t>
            </a:r>
          </a:p>
          <a:p>
            <a:pPr marL="449263" marR="0" lvl="0" indent="-268288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здания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с мостовыми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и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подвесными кранами: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ост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7610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705251" y="6000768"/>
            <a:ext cx="33212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Здание с мостовым краном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8BAD5-B201-48AB-A4A1-874B9302578A}" type="slidenum">
              <a:rPr lang="ru-RU" smtClean="0"/>
              <a:pPr/>
              <a:t>66</a:t>
            </a:fld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ост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39873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8BAD5-B201-48AB-A4A1-874B9302578A}" type="slidenum">
              <a:rPr lang="ru-RU" smtClean="0"/>
              <a:pPr/>
              <a:t>67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6457890"/>
            <a:ext cx="33212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Здание с мостовым краном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ан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4" y="0"/>
            <a:ext cx="9139826" cy="62150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3768" y="6381328"/>
            <a:ext cx="37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Здания с подвесными кранами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8BAD5-B201-48AB-A4A1-874B9302578A}" type="slidenum">
              <a:rPr lang="ru-RU" smtClean="0"/>
              <a:pPr/>
              <a:t>68</a:t>
            </a:fld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4" descr="фонари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75"/>
            <a:ext cx="60118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85812" y="5072063"/>
            <a:ext cx="83581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Одноэтажные промышленные здания: </a:t>
            </a:r>
          </a:p>
          <a:p>
            <a:pPr algn="l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многопролетное крановое здание со световыми фонарями; </a:t>
            </a:r>
          </a:p>
          <a:p>
            <a:pPr algn="l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многопролетное здание с аэрационными вытяжными шахтами;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многопролетное бескрановое бесфонарное здание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96136" y="2780928"/>
            <a:ext cx="3347864" cy="4077072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265113" indent="-265113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–</a:t>
            </a:r>
            <a:r>
              <a:rPr lang="ru-RU" sz="1800" dirty="0" smtClean="0">
                <a:latin typeface="Times New Roman" pitchFamily="18" charset="0"/>
              </a:rPr>
              <a:t>  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по профилю покрытия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, т.е. здания с фонарями и без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</a:rPr>
              <a:t>фо-нарей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36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1137D07-359C-44A6-96EA-BC5034CEEDBE}" type="slidenum">
              <a:rPr lang="ru-RU" smtClean="0"/>
              <a:pPr/>
              <a:t>69</a:t>
            </a:fld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ндеры и проекты - Page 74 - SkyscraperCit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43702" y="5572140"/>
            <a:ext cx="22860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Пример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промышленного здания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755576" y="476673"/>
            <a:ext cx="8388423" cy="1368151"/>
          </a:xfrm>
          <a:solidFill>
            <a:schemeClr val="bg1"/>
          </a:solidFill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–</a:t>
            </a:r>
            <a:r>
              <a:rPr lang="ru-RU" sz="1800" dirty="0" smtClean="0">
                <a:latin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по конструктивному типу:</a:t>
            </a:r>
          </a:p>
          <a:p>
            <a:pPr marL="538163" lvl="1" indent="-273050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каркасные;</a:t>
            </a:r>
          </a:p>
          <a:p>
            <a:pPr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C4CD635-6E3B-45C9-B219-5BDFF50D8BC1}" type="slidenum">
              <a:rPr lang="ru-RU" smtClean="0"/>
              <a:pPr/>
              <a:t>70</a:t>
            </a:fld>
            <a:endParaRPr lang="ru-RU" dirty="0" smtClean="0"/>
          </a:p>
        </p:txBody>
      </p:sp>
      <p:pic>
        <p:nvPicPr>
          <p:cNvPr id="6" name="Рисунок 3" descr="каркасное прзд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53631"/>
            <a:ext cx="7272807" cy="528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681912" y="6437337"/>
            <a:ext cx="4106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Каркасное промышленное здание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3" descr="пр зд с нес ст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015" y="116632"/>
            <a:ext cx="8388424" cy="629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Прямоугольник 4"/>
          <p:cNvSpPr>
            <a:spLocks noChangeArrowheads="1"/>
          </p:cNvSpPr>
          <p:nvPr/>
        </p:nvSpPr>
        <p:spPr bwMode="auto">
          <a:xfrm>
            <a:off x="1453319" y="6353790"/>
            <a:ext cx="6992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Промышленное здание с продольными несущими стенами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6" name="Прямоугольник 5"/>
          <p:cNvSpPr>
            <a:spLocks noChangeArrowheads="1"/>
          </p:cNvSpPr>
          <p:nvPr/>
        </p:nvSpPr>
        <p:spPr bwMode="auto">
          <a:xfrm>
            <a:off x="2627784" y="1196752"/>
            <a:ext cx="4895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Здание конюшен в Ярославской области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7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8EDCB56-3EE2-4C9B-BF79-D2ACCEE19E64}" type="slidenum">
              <a:rPr lang="ru-RU" smtClean="0"/>
              <a:pPr/>
              <a:t>71</a:t>
            </a:fld>
            <a:endParaRPr lang="ru-RU" dirty="0" smtClean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733016" y="128730"/>
            <a:ext cx="8388423" cy="1368151"/>
          </a:xfrm>
          <a:solidFill>
            <a:schemeClr val="bg1"/>
          </a:solidFill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–</a:t>
            </a:r>
            <a:r>
              <a:rPr lang="ru-RU" sz="1800" dirty="0" smtClean="0">
                <a:latin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по конструктивному типу:</a:t>
            </a:r>
          </a:p>
          <a:p>
            <a:pPr marL="538163" lvl="1" indent="-273050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с несущими стенами; </a:t>
            </a:r>
          </a:p>
          <a:p>
            <a:pPr marL="538163" indent="-273050">
              <a:buFont typeface="Wingdings" pitchFamily="2" charset="2"/>
              <a:buNone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3"/>
          <p:cNvSpPr>
            <a:spLocks noChangeArrowheads="1"/>
          </p:cNvSpPr>
          <p:nvPr/>
        </p:nvSpPr>
        <p:spPr bwMode="auto">
          <a:xfrm>
            <a:off x="683569" y="3441700"/>
            <a:ext cx="846043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Здание сельскохозяйственное, одноэтажное, габаритные размеры в плане 48×18,5 м. По конструктивной схеме здание с неполным каркасом с продольным расположением балочных конструкций. Здание трехпролетное. Ширина пролета –6м. Высота до низа конструкций покрытия 4,85 метра. </a:t>
            </a:r>
          </a:p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Несущие конструкции – сборные железобетонные колонны и наружные кирпичные стены толщиной 520, 640 мм с пилястрами. Колонны средних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рядов – сборные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железобетонные сечением 300×300 мм. Сетка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колонн – 6×6 м.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Фундаменты под колонны столбчатые стаканного типа. Фундаментами под наружные стены служат бетонные набивные сваи с шагом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1400-1600 мм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Несущие конструкции покрытия – сборные железобетонные балки таврового сечения. Крыша двухскатная, совмещенная с наружным водостоком. Кровля рулонная из рубероида на битумной мастике, утеплитель – фиброплит.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119" y="342930"/>
            <a:ext cx="587185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643688" y="0"/>
            <a:ext cx="2500312" cy="3478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Здание </a:t>
            </a:r>
          </a:p>
          <a:p>
            <a:pPr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склада кормов </a:t>
            </a:r>
          </a:p>
          <a:p>
            <a:pPr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территории Бекрятского глинокарьера </a:t>
            </a:r>
          </a:p>
          <a:p>
            <a:pPr>
              <a:defRPr/>
            </a:pP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(Краснокамского района </a:t>
            </a:r>
          </a:p>
          <a:p>
            <a:pPr>
              <a:defRPr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Пермской области)</a:t>
            </a:r>
          </a:p>
        </p:txBody>
      </p:sp>
      <p:sp>
        <p:nvSpPr>
          <p:cNvPr id="19461" name="Прямоугольник 8"/>
          <p:cNvSpPr>
            <a:spLocks noChangeArrowheads="1"/>
          </p:cNvSpPr>
          <p:nvPr/>
        </p:nvSpPr>
        <p:spPr bwMode="auto">
          <a:xfrm>
            <a:off x="867549" y="476672"/>
            <a:ext cx="5218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algn="l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Пример – здание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 неполным каркасом</a:t>
            </a:r>
          </a:p>
        </p:txBody>
      </p:sp>
      <p:sp>
        <p:nvSpPr>
          <p:cNvPr id="1946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4C73B46-9F56-4048-A834-66C7E422C5C9}" type="slidenum">
              <a:rPr lang="ru-RU" smtClean="0"/>
              <a:pPr/>
              <a:t>72</a:t>
            </a:fld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73</a:t>
            </a:fld>
            <a:endParaRPr lang="ru-RU" dirty="0"/>
          </a:p>
        </p:txBody>
      </p:sp>
      <p:pic>
        <p:nvPicPr>
          <p:cNvPr id="11266" name="Picture 2" descr="Новый рисунок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7" y="692696"/>
            <a:ext cx="8388424" cy="244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1201" y="3645024"/>
            <a:ext cx="83884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Здание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 неполным каркасом</a:t>
            </a:r>
          </a:p>
          <a:p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Многоэтажный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птичник: </a:t>
            </a:r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– план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 б –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разрез; </a:t>
            </a:r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секции напольного содержания птицы; 2 –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бытовые помещения; </a:t>
            </a:r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грузоподъемник; 4 –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 клеточного содержания птицы; </a:t>
            </a:r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кормоприготовительная</a:t>
            </a:r>
          </a:p>
        </p:txBody>
      </p:sp>
    </p:spTree>
    <p:extLst>
      <p:ext uri="{BB962C8B-B14F-4D97-AF65-F5344CB8AC3E}">
        <p14:creationId xmlns:p14="http://schemas.microsoft.com/office/powerpoint/2010/main" val="1712336415"/>
      </p:ext>
    </p:extLst>
  </p:cSld>
  <p:clrMapOvr>
    <a:masterClrMapping/>
  </p:clrMapOvr>
  <p:transition>
    <p:dissolv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74</a:t>
            </a:fld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2">
            <a:lum contras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" t="1215" r="1315" b="996"/>
          <a:stretch/>
        </p:blipFill>
        <p:spPr bwMode="auto">
          <a:xfrm>
            <a:off x="-1" y="0"/>
            <a:ext cx="6289587" cy="580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28184" y="188640"/>
            <a:ext cx="2913284" cy="649408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Здание</a:t>
            </a:r>
          </a:p>
          <a:p>
            <a:pPr marL="0" lvl="1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 неполным каркасом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Свиноматочник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станко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-выгульным содержанием: </a:t>
            </a:r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– фасад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б –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план, </a:t>
            </a:r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разрез, </a:t>
            </a:r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-361950" algn="l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помещение для 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свиней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кормораздаточная,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топочная,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служебное </a:t>
            </a:r>
            <a:r>
              <a:rPr lang="ru-RU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помеще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361950" algn="l"/>
            <a:r>
              <a:rPr lang="ru-RU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ние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инвентарная,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склад 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подстилки, </a:t>
            </a:r>
          </a:p>
          <a:p>
            <a:pPr algn="l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8 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вентиляционные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algn="l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камеры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тамбуры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ограждения</a:t>
            </a:r>
            <a:endParaRPr lang="ru-RU" sz="1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845567"/>
      </p:ext>
    </p:extLst>
  </p:cSld>
  <p:clrMapOvr>
    <a:masterClrMapping/>
  </p:clrMapOvr>
  <p:transition>
    <p:dissolv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75</a:t>
            </a:fld>
            <a:endParaRPr lang="ru-RU" dirty="0"/>
          </a:p>
        </p:txBody>
      </p:sp>
      <p:pic>
        <p:nvPicPr>
          <p:cNvPr id="10242" name="Picture 2" descr="Сборное проектирование многоэтажного промышленного здания с неполным каркасом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78" b="2414"/>
          <a:stretch/>
        </p:blipFill>
        <p:spPr bwMode="auto">
          <a:xfrm>
            <a:off x="745152" y="-124"/>
            <a:ext cx="4546928" cy="326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Сборное проектирование многоэтажного промышленного здания с неполным каркасом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5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39598"/>
            <a:ext cx="4824536" cy="361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8"/>
          <p:cNvSpPr>
            <a:spLocks noChangeArrowheads="1"/>
          </p:cNvSpPr>
          <p:nvPr/>
        </p:nvSpPr>
        <p:spPr bwMode="auto">
          <a:xfrm>
            <a:off x="5292080" y="3501008"/>
            <a:ext cx="3390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algn="l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Промышленное здание </a:t>
            </a:r>
          </a:p>
          <a:p>
            <a:pPr lvl="1" algn="l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неполным каркасом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433175"/>
            <a:ext cx="3923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–</a:t>
            </a:r>
            <a:r>
              <a:rPr lang="ru-RU" sz="1800" dirty="0">
                <a:latin typeface="Times New Roman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по конструктивному типу:</a:t>
            </a:r>
          </a:p>
          <a:p>
            <a:pPr marL="538163" lvl="1" indent="-273050" algn="just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с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неполным каркасом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7872363"/>
      </p:ext>
    </p:extLst>
  </p:cSld>
  <p:clrMapOvr>
    <a:masterClrMapping/>
  </p:clrMapOvr>
  <p:transition>
    <p:dissolv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755576" y="0"/>
            <a:ext cx="8388423" cy="5317009"/>
          </a:xfrm>
          <a:solidFill>
            <a:schemeClr val="bg1"/>
          </a:solidFill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–</a:t>
            </a:r>
            <a:r>
              <a:rPr lang="ru-RU" sz="1800" dirty="0" smtClean="0">
                <a:latin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по применяемым системам отопления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: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38163" lvl="1" indent="-273050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здания неотапливаемые «горячие»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(здания, предназначенные для производств с избыточными тепловыделениями);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38163" lvl="1" indent="-273050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«холодные»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(склады, хранилища);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38163" lvl="1" indent="-273050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отапливаемые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(здания с положительной температурой внутреннего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воздуха в зимнее время)</a:t>
            </a:r>
          </a:p>
          <a:p>
            <a:pPr marL="538163" indent="-273050"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C4CD635-6E3B-45C9-B219-5BDFF50D8BC1}" type="slidenum">
              <a:rPr lang="ru-RU" smtClean="0"/>
              <a:pPr/>
              <a:t>76</a:t>
            </a:fld>
            <a:endParaRPr lang="ru-RU" dirty="0" smtClean="0"/>
          </a:p>
        </p:txBody>
      </p:sp>
      <p:pic>
        <p:nvPicPr>
          <p:cNvPr id="1026" name="Picture 2" descr="Картинки по запросу сталелитейный цех це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92355"/>
            <a:ext cx="7620000" cy="536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92812" y="1844824"/>
            <a:ext cx="34539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Цех для производства стали</a:t>
            </a:r>
          </a:p>
        </p:txBody>
      </p:sp>
    </p:spTree>
    <p:extLst>
      <p:ext uri="{BB962C8B-B14F-4D97-AF65-F5344CB8AC3E}">
        <p14:creationId xmlns:p14="http://schemas.microsoft.com/office/powerpoint/2010/main" val="20944223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77</a:t>
            </a:fld>
            <a:endParaRPr lang="ru-RU" dirty="0"/>
          </a:p>
        </p:txBody>
      </p:sp>
      <p:pic>
        <p:nvPicPr>
          <p:cNvPr id="2050" name="Picture 2" descr="Картинки по запросу скла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38" y="0"/>
            <a:ext cx="7434562" cy="684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15277"/>
            <a:ext cx="26301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5113" lvl="1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«Холодный» склад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757014"/>
      </p:ext>
    </p:extLst>
  </p:cSld>
  <p:clrMapOvr>
    <a:masterClrMapping/>
  </p:clrMapOvr>
  <p:transition>
    <p:dissolv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78</a:t>
            </a:fld>
            <a:endParaRPr lang="ru-RU" dirty="0"/>
          </a:p>
        </p:txBody>
      </p:sp>
      <p:pic>
        <p:nvPicPr>
          <p:cNvPr id="3076" name="Picture 4" descr="Картинки по запросу приборостроительный це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393"/>
            <a:ext cx="5917934" cy="330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часовой завод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40" y="3541180"/>
            <a:ext cx="5897469" cy="331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73510" y="3371902"/>
            <a:ext cx="24704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Отапливаемые</a:t>
            </a: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промышленные здания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7208553"/>
      </p:ext>
    </p:extLst>
  </p:cSld>
  <p:clrMapOvr>
    <a:masterClrMapping/>
  </p:clrMapOvr>
  <p:transition>
    <p:dissolv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5034352" y="410455"/>
            <a:ext cx="4104455" cy="2082441"/>
          </a:xfrm>
          <a:solidFill>
            <a:schemeClr val="bg1"/>
          </a:solidFill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–</a:t>
            </a:r>
            <a:r>
              <a:rPr lang="ru-RU" sz="1800" dirty="0" smtClean="0">
                <a:latin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по условиям воздухообмена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: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38163" lvl="1" indent="-273050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с естественной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вентиляцией;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38163" lvl="1" indent="-273050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с искусственной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вентиляцией;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38163" lvl="1" indent="-273050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с кондиционированием воздуха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C4CD635-6E3B-45C9-B219-5BDFF50D8BC1}" type="slidenum">
              <a:rPr lang="ru-RU" smtClean="0"/>
              <a:pPr/>
              <a:t>79</a:t>
            </a:fld>
            <a:endParaRPr lang="ru-RU" dirty="0" smtClean="0"/>
          </a:p>
        </p:txBody>
      </p:sp>
      <p:pic>
        <p:nvPicPr>
          <p:cNvPr id="4100" name="Picture 4" descr="Картинки по запросу система вентиляции цех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428396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система вентиляции цех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29060"/>
            <a:ext cx="428396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49928" y="2761942"/>
            <a:ext cx="40940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Схема механической приточно-вытяжной вентиляции деревообделочного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цеха</a:t>
            </a:r>
          </a:p>
          <a:p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– воздухозаборная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шахта;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камера для обработки приточного 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воздуха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приточный вентилятор;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приточные 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воздуховоды с </a:t>
            </a:r>
            <a:r>
              <a:rPr lang="ru-RU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выпус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b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ками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вытяжные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воздуховоды с </a:t>
            </a:r>
            <a:r>
              <a:rPr lang="ru-RU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местны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b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ми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отсосами;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вытяжной вентилятор; </a:t>
            </a:r>
            <a:endPara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пылеотделитель</a:t>
            </a: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(циклон</a:t>
            </a:r>
            <a:r>
              <a:rPr 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4223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0" y="6369050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41986" name="Picture 2" descr="Курсовой проект. Одноэтажное промышленное здание. - Freelanc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39365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0" dirty="0" smtClean="0">
                <a:solidFill>
                  <a:srgbClr val="000000"/>
                </a:solidFill>
                <a:latin typeface="Times New Roman" pitchFamily="18" charset="0"/>
              </a:rPr>
              <a:t>КЛАССИФИКАЦИЯ ПРОМЫШЛЕННЫХ ЗДАНИЙ. ТРЕБОВАНИЯ, ПРЕДЪЯВЛЯЕМЫЕ </a:t>
            </a:r>
            <a:br>
              <a:rPr lang="ru-RU" sz="2000" b="0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2000" b="0" dirty="0" smtClean="0">
                <a:solidFill>
                  <a:srgbClr val="000000"/>
                </a:solidFill>
                <a:latin typeface="Times New Roman" pitchFamily="18" charset="0"/>
              </a:rPr>
              <a:t>К ПРОМЫШЛЕННЫМ ЗДАНИЯМ</a:t>
            </a:r>
          </a:p>
        </p:txBody>
      </p:sp>
      <p:sp>
        <p:nvSpPr>
          <p:cNvPr id="20483" name="Rectangle 7"/>
          <p:cNvSpPr>
            <a:spLocks noChangeArrowheads="1"/>
          </p:cNvSpPr>
          <p:nvPr/>
        </p:nvSpPr>
        <p:spPr bwMode="auto">
          <a:xfrm>
            <a:off x="714375" y="2643188"/>
            <a:ext cx="8429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dirty="0">
                <a:solidFill>
                  <a:srgbClr val="000000"/>
                </a:solidFill>
              </a:rPr>
              <a:t>–</a:t>
            </a:r>
            <a:r>
              <a:rPr lang="ru-RU" dirty="0"/>
              <a:t>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по системам освещения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:</a:t>
            </a:r>
          </a:p>
          <a:p>
            <a:pPr marL="628650" lvl="1" indent="-266700" algn="l">
              <a:buFont typeface="Wingdings" pitchFamily="2" charset="2"/>
              <a:buChar char="Ø"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с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естественным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освещением;</a:t>
            </a:r>
          </a:p>
          <a:p>
            <a:pPr marL="628650" lvl="1" indent="-266700" algn="l">
              <a:buFont typeface="Wingdings" pitchFamily="2" charset="2"/>
              <a:buChar char="Ø"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с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искусственным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освещением;</a:t>
            </a:r>
          </a:p>
          <a:p>
            <a:pPr marL="628650" lvl="1" indent="-266700" algn="l">
              <a:buFont typeface="Wingdings" pitchFamily="2" charset="2"/>
              <a:buChar char="Ø"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со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</a:rPr>
              <a:t>смешанным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освещением.</a:t>
            </a:r>
            <a:endParaRPr lang="ru-RU" sz="1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0484" name="Рисунок 3" descr="ест освещ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5500" y="2357438"/>
            <a:ext cx="4508500" cy="434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75" y="5429250"/>
            <a:ext cx="38576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Промышленное здание с естественным освещением</a:t>
            </a:r>
          </a:p>
        </p:txBody>
      </p:sp>
      <p:sp>
        <p:nvSpPr>
          <p:cNvPr id="2048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850E839-044F-4523-BD51-E25AA79D9D4C}" type="slidenum">
              <a:rPr lang="ru-RU" smtClean="0"/>
              <a:pPr/>
              <a:t>80</a:t>
            </a:fld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ск освещ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526734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ск освещ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3371985"/>
            <a:ext cx="5429256" cy="3486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5" y="5000625"/>
            <a:ext cx="385762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Примеры промышленных зданий </a:t>
            </a:r>
          </a:p>
          <a:p>
            <a:pPr lvl="1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 искусственным освещением</a:t>
            </a:r>
          </a:p>
        </p:txBody>
      </p:sp>
      <p:sp>
        <p:nvSpPr>
          <p:cNvPr id="21509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09E73EA-18F6-4AFA-A51C-104CDC8A1FE1}" type="slidenum">
              <a:rPr lang="ru-RU" smtClean="0"/>
              <a:pPr/>
              <a:t>81</a:t>
            </a:fld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мещ осв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52"/>
            <a:ext cx="5041392" cy="3791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совмещ ос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3246299"/>
            <a:ext cx="5500694" cy="3611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5" y="5000625"/>
            <a:ext cx="385762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Примеры </a:t>
            </a:r>
          </a:p>
          <a:p>
            <a:pPr lvl="1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промышленных зданий </a:t>
            </a:r>
          </a:p>
          <a:p>
            <a:pPr lvl="1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 совмещенным освещением</a:t>
            </a:r>
          </a:p>
        </p:txBody>
      </p:sp>
      <p:sp>
        <p:nvSpPr>
          <p:cNvPr id="22533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C97057E-36B7-41BD-B041-71060A1078E1}" type="slidenum">
              <a:rPr lang="ru-RU" smtClean="0"/>
              <a:pPr/>
              <a:t>82</a:t>
            </a:fld>
            <a:endParaRPr lang="ru-RU" dirty="0" smtClean="0"/>
          </a:p>
        </p:txBody>
      </p:sp>
    </p:spTree>
  </p:cSld>
  <p:clrMapOvr>
    <a:masterClrMapping/>
  </p:clrMapOvr>
  <p:transition>
    <p:dissolv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362200"/>
            <a:ext cx="8270304" cy="3724275"/>
          </a:xfrm>
        </p:spPr>
        <p:txBody>
          <a:bodyPr/>
          <a:lstStyle/>
          <a:p>
            <a:pPr marL="0" lvl="2" algn="just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0000"/>
                </a:solidFill>
              </a:rPr>
              <a:t>–</a:t>
            </a:r>
            <a:r>
              <a:rPr lang="ru-RU" dirty="0" smtClean="0"/>
              <a:t>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по санитарной характеристике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в зависимости от технологических процессов, характера и количества выделяемых в атмосферу вредностей, создания шума и вибраций, электромагнитных волн и других неблагоприятных факторов промышленные предприятия делят на 5 классов: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628650" indent="-266700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 I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– ширина санитарно-защитной зоны должна составлять не менее 1 000 м;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628650" indent="-266700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 II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– ширина санитарно-защитной зоны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–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не менее 500 м;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628650" indent="-266700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 III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– ширина санитарно-защитной зоны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–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не менее 300 м;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628650" indent="-266700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 IV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– ширина санитарно-защитной зоны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–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не менее 100 м;</a:t>
            </a:r>
            <a:endParaRPr lang="en-US" sz="18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628650" indent="-266700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  <a:latin typeface="Times New Roman" pitchFamily="18" charset="0"/>
              </a:rPr>
              <a:t>V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 – ширина санитарно-защитной зоны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–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не менее 50 м.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ru-RU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Классификация промышленных зданий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способствует четкому и полному описанию объектов строительства. Это необходимо для выбора экономически целесообразных решений при проектировании.</a:t>
            </a:r>
            <a:endParaRPr lang="ru-RU" sz="18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  <p:sp>
        <p:nvSpPr>
          <p:cNvPr id="23555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0" dirty="0" smtClean="0">
                <a:solidFill>
                  <a:srgbClr val="000000"/>
                </a:solidFill>
                <a:latin typeface="Times New Roman" pitchFamily="18" charset="0"/>
              </a:rPr>
              <a:t>КЛАССИФИКАЦИЯ ПРОМЫШЛЕННЫХ ЗДАНИЙ. ТРЕБОВАНИЯ, ПРЕДЪЯВЛЯЕМЫЕ </a:t>
            </a:r>
            <a:br>
              <a:rPr lang="ru-RU" sz="2000" b="0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2000" b="0" dirty="0" smtClean="0">
                <a:solidFill>
                  <a:srgbClr val="000000"/>
                </a:solidFill>
                <a:latin typeface="Times New Roman" pitchFamily="18" charset="0"/>
              </a:rPr>
              <a:t>К ПРОМЫШЛЕННЫМ ЗДАНИЯМ</a:t>
            </a: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3BBD41C-091E-49D1-8784-8D65D4F68013}" type="slidenum">
              <a:rPr lang="ru-RU" smtClean="0"/>
              <a:pPr/>
              <a:t>83</a:t>
            </a:fld>
            <a:endParaRPr lang="ru-RU" dirty="0" smtClean="0"/>
          </a:p>
        </p:txBody>
      </p:sp>
    </p:spTree>
  </p:cSld>
  <p:clrMapOvr>
    <a:masterClrMapping/>
  </p:clrMapOvr>
  <p:transition>
    <p:dissolv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7504" y="6363031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84</a:t>
            </a:fld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42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0" y="6309320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85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8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86</a:t>
            </a:fld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-28937"/>
            <a:ext cx="8460432" cy="688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87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04048" cy="380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341748"/>
            <a:ext cx="5724128" cy="351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27584" y="5373216"/>
            <a:ext cx="2520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Здание завода минеральных вод</a:t>
            </a:r>
          </a:p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Патагонии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16632"/>
            <a:ext cx="4139952" cy="275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88</a:t>
            </a:fld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716" t="4287" r="1424" b="20442"/>
          <a:stretch>
            <a:fillRect/>
          </a:stretch>
        </p:blipFill>
        <p:spPr bwMode="auto">
          <a:xfrm>
            <a:off x="-1" y="260648"/>
            <a:ext cx="9144001" cy="477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40574" y="5517232"/>
            <a:ext cx="4753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Современное производственное здание </a:t>
            </a:r>
            <a:endParaRPr lang="ru-RU" sz="2000" dirty="0"/>
          </a:p>
        </p:txBody>
      </p:sp>
    </p:spTree>
  </p:cSld>
  <p:clrMapOvr>
    <a:masterClrMapping/>
  </p:clrMapOvr>
  <p:transition>
    <p:dissolv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89</a:t>
            </a:fld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044743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51720" y="6309320"/>
            <a:ext cx="5904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Мусоросжигательный завод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Шпиттелау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Вене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Отчеты по практике курсовые - &quot;Счастливый школьник&quot; - банк рефера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577964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285720" y="5857892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31dd4fd64457bce8a319407e4d90af03.jpg"/>
          <p:cNvPicPr>
            <a:picLocks noChangeAspect="1" noChangeArrowheads="1"/>
          </p:cNvPicPr>
          <p:nvPr/>
        </p:nvPicPr>
        <p:blipFill>
          <a:blip r:embed="rId2" cstate="print"/>
          <a:srcRect b="7446"/>
          <a:stretch>
            <a:fillRect/>
          </a:stretch>
        </p:blipFill>
        <p:spPr bwMode="auto">
          <a:xfrm>
            <a:off x="0" y="2167979"/>
            <a:ext cx="9144000" cy="4690021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90</a:t>
            </a:fld>
            <a:endParaRPr lang="ru-RU" dirty="0"/>
          </a:p>
        </p:txBody>
      </p:sp>
      <p:pic>
        <p:nvPicPr>
          <p:cNvPr id="1026" name="Picture 2" descr="eebbd09179136abb83527cb3777abd87.jpeg"/>
          <p:cNvPicPr>
            <a:picLocks noChangeAspect="1" noChangeArrowheads="1"/>
          </p:cNvPicPr>
          <p:nvPr/>
        </p:nvPicPr>
        <p:blipFill>
          <a:blip r:embed="rId3" cstate="print"/>
          <a:srcRect t="24780" b="20239"/>
          <a:stretch>
            <a:fillRect/>
          </a:stretch>
        </p:blipFill>
        <p:spPr bwMode="auto">
          <a:xfrm>
            <a:off x="-1" y="0"/>
            <a:ext cx="9144001" cy="29778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11960" y="306896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Цех ««Высота 239» Челябинского трубопрокатного завода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0" y="6237312"/>
            <a:ext cx="587375" cy="488950"/>
          </a:xfrm>
        </p:spPr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91</a:t>
            </a:fld>
            <a:endParaRPr lang="ru-RU" dirty="0"/>
          </a:p>
        </p:txBody>
      </p:sp>
      <p:pic>
        <p:nvPicPr>
          <p:cNvPr id="105474" name="Picture 2" descr="07001a341e7a44512a934cf16f8d950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284984"/>
            <a:ext cx="5226486" cy="3573016"/>
          </a:xfrm>
          <a:prstGeom prst="rect">
            <a:avLst/>
          </a:prstGeom>
          <a:noFill/>
        </p:spPr>
      </p:pic>
      <p:pic>
        <p:nvPicPr>
          <p:cNvPr id="105476" name="Picture 4" descr="6b48ea9ce123baf81b33f951eaff95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0"/>
            <a:ext cx="5220072" cy="347134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84168" y="3068960"/>
            <a:ext cx="2699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Цех ««Высота 239» Челябинского трубопрокатного завода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92</a:t>
            </a:fld>
            <a:endParaRPr lang="ru-RU" dirty="0"/>
          </a:p>
        </p:txBody>
      </p:sp>
      <p:pic>
        <p:nvPicPr>
          <p:cNvPr id="101378" name="Picture 2" descr="d4662d2dff9b7e661f56adae892dc643.jpg"/>
          <p:cNvPicPr>
            <a:picLocks noChangeAspect="1" noChangeArrowheads="1"/>
          </p:cNvPicPr>
          <p:nvPr/>
        </p:nvPicPr>
        <p:blipFill>
          <a:blip r:embed="rId2" cstate="print"/>
          <a:srcRect r="2751"/>
          <a:stretch>
            <a:fillRect/>
          </a:stretch>
        </p:blipFill>
        <p:spPr bwMode="auto">
          <a:xfrm>
            <a:off x="0" y="0"/>
            <a:ext cx="9144000" cy="599418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4913eaa5cdd663d55e4d4ff717637a4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87239" cy="6857999"/>
          </a:xfrm>
          <a:prstGeom prst="rect">
            <a:avLst/>
          </a:prstGeom>
          <a:noFill/>
        </p:spPr>
      </p:pic>
      <p:pic>
        <p:nvPicPr>
          <p:cNvPr id="103428" name="Picture 4" descr="b943ce1aad2e68faa2f1f4e30923109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2" y="188640"/>
            <a:ext cx="4571998" cy="3040380"/>
          </a:xfrm>
          <a:prstGeom prst="rect">
            <a:avLst/>
          </a:prstGeom>
          <a:noFill/>
        </p:spPr>
      </p:pic>
      <p:pic>
        <p:nvPicPr>
          <p:cNvPr id="103430" name="Picture 6" descr="1cd05bde458db8eb88ae1a418acdefd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3429000"/>
            <a:ext cx="4571999" cy="305816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93</a:t>
            </a:fld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94</a:t>
            </a:fld>
            <a:endParaRPr lang="ru-RU" dirty="0"/>
          </a:p>
        </p:txBody>
      </p:sp>
      <p:pic>
        <p:nvPicPr>
          <p:cNvPr id="104450" name="Picture 2" descr="ed78bf5282b25c180ada58ae59354e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1632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bbd092e1f7d9dfb5a84949b63768fa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72438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3778E-DC6E-435C-9A37-2C8B1867D2F2}" type="slidenum">
              <a:rPr lang="ru-RU" smtClean="0"/>
              <a:pPr>
                <a:defRPr/>
              </a:pPr>
              <a:t>95</a:t>
            </a:fld>
            <a:endParaRPr lang="ru-RU" dirty="0"/>
          </a:p>
        </p:txBody>
      </p:sp>
      <p:pic>
        <p:nvPicPr>
          <p:cNvPr id="102404" name="Picture 4" descr="feaedd6afa5119ce37e35793d368266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6760" y="0"/>
            <a:ext cx="458724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1131</TotalTime>
  <Words>1730</Words>
  <Application>Microsoft Office PowerPoint</Application>
  <PresentationFormat>Экран (4:3)</PresentationFormat>
  <Paragraphs>331</Paragraphs>
  <Slides>95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95</vt:i4>
      </vt:variant>
    </vt:vector>
  </HeadingPairs>
  <TitlesOfParts>
    <vt:vector size="100" baseType="lpstr">
      <vt:lpstr>Arial</vt:lpstr>
      <vt:lpstr>Cooper Black</vt:lpstr>
      <vt:lpstr>Times New Roman</vt:lpstr>
      <vt:lpstr>Wingdings</vt:lpstr>
      <vt:lpstr>Капсулы</vt:lpstr>
      <vt:lpstr>Презентация PowerPoint</vt:lpstr>
      <vt:lpstr>  КЛАССИФИКАЦИЯ ПРОМЫШЛЕННЫХ ЗДАНИЙ. ТРЕБОВАНИЯ, ПРЕДЪЯВЛЯЕМЫЕ  К ПРОМЫШЛЕННЫМ ЗДАНИЯМ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КЛАССИФИКАЦИЯ ПРОМЫШЛЕННЫХ ЗДАНИЙ. ТРЕБОВАНИЯ, ПРЕДЪЯВЛЯЕМЫЕ  К ПРОМЫШЛЕННЫМ ЗДАНИЯМ</vt:lpstr>
      <vt:lpstr>Презентация PowerPoint</vt:lpstr>
      <vt:lpstr>Презентация PowerPoint</vt:lpstr>
      <vt:lpstr>КЛАССИФИКАЦИЯ ПРОМЫШЛЕННЫХ ЗДАНИЙ. ТРЕБОВАНИЯ, ПРЕДЪЯВЛЯЕМЫЕ  К ПРОМЫШЛЕННЫМ ЗДАНИЯМ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ПРОЕКТИРОВАНИЕ  И СТРОИТЕЛЬСТВО В ЭКСТРЕМАЛЬНЫХ УСЛОВИЯХ</dc:title>
  <dc:creator>Elena</dc:creator>
  <cp:lastModifiedBy>User</cp:lastModifiedBy>
  <cp:revision>185</cp:revision>
  <dcterms:created xsi:type="dcterms:W3CDTF">2009-03-03T12:02:01Z</dcterms:created>
  <dcterms:modified xsi:type="dcterms:W3CDTF">2021-12-05T12:05:40Z</dcterms:modified>
</cp:coreProperties>
</file>